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Source Han Sans" panose="02010600030101010101" charset="-122"/>
      <p:regular r:id="rId29"/>
    </p:embeddedFont>
    <p:embeddedFont>
      <p:font typeface="Source Han Sans CN Bold" panose="02010600030101010101" charset="-122"/>
      <p:regular r:id="rId30"/>
    </p:embeddedFont>
    <p:embeddedFont>
      <p:font typeface="思源黑体 CN Regular" panose="02010600030101010101" charset="-122"/>
      <p:regular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0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6930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388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7940" y="2827571"/>
            <a:ext cx="5728411" cy="18051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如何依法履行法律权利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2194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10579" y="2301271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494935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80309" y="2301422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097679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83068" y="2324430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681411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794763" y="2301271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333823" y="2428903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260084" y="5534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769466" y="2299510"/>
            <a:ext cx="7200000" cy="1152000"/>
          </a:xfrm>
          <a:prstGeom prst="roundRect">
            <a:avLst>
              <a:gd name="adj" fmla="val 9401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945879" y="2410177"/>
            <a:ext cx="6840000" cy="93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行使法律权利时，要以维护公共利益为前提，不得损害国家、社会和集体的利益，如在行使财产权时，不得随意破坏公共设施。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45879" y="1881069"/>
            <a:ext cx="684717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维护公共利益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769468" y="4231330"/>
            <a:ext cx="7200000" cy="1152000"/>
          </a:xfrm>
          <a:prstGeom prst="roundRect">
            <a:avLst>
              <a:gd name="adj" fmla="val 879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45879" y="4341996"/>
            <a:ext cx="6840000" cy="93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当个人利益与公共利益发生冲突时，应优先考虑公共利益，必要时个人利益应作出适当让步，如在城市规划中，个人房屋拆迁涉及公共利益时，个人需配合。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945879" y="3812887"/>
            <a:ext cx="684717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个人利益与公共利益平衡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4515" y="2330048"/>
            <a:ext cx="882805" cy="2604304"/>
          </a:xfrm>
          <a:custGeom>
            <a:avLst/>
            <a:gdLst>
              <a:gd name="connsiteX0" fmla="*/ 605258 w 882805"/>
              <a:gd name="connsiteY0" fmla="*/ 2202322 h 2604304"/>
              <a:gd name="connsiteX1" fmla="*/ 605284 w 882805"/>
              <a:gd name="connsiteY1" fmla="*/ 2202356 h 2604304"/>
              <a:gd name="connsiteX2" fmla="*/ 797124 w 882805"/>
              <a:gd name="connsiteY2" fmla="*/ 2394196 h 2604304"/>
              <a:gd name="connsiteX3" fmla="*/ 882805 w 882805"/>
              <a:gd name="connsiteY3" fmla="*/ 2458267 h 2604304"/>
              <a:gd name="connsiteX4" fmla="*/ 792074 w 882805"/>
              <a:gd name="connsiteY4" fmla="*/ 2501975 h 2604304"/>
              <a:gd name="connsiteX5" fmla="*/ 285217 w 882805"/>
              <a:gd name="connsiteY5" fmla="*/ 2604304 h 2604304"/>
              <a:gd name="connsiteX6" fmla="*/ 279277 w 882805"/>
              <a:gd name="connsiteY6" fmla="*/ 2604004 h 2604304"/>
              <a:gd name="connsiteX7" fmla="*/ 210218 w 882805"/>
              <a:gd name="connsiteY7" fmla="*/ 2528021 h 2604304"/>
              <a:gd name="connsiteX8" fmla="*/ 2744 w 882805"/>
              <a:gd name="connsiteY8" fmla="*/ 2220763 h 2604304"/>
              <a:gd name="connsiteX9" fmla="*/ 0 w 882805"/>
              <a:gd name="connsiteY9" fmla="*/ 2215068 h 2604304"/>
              <a:gd name="connsiteX10" fmla="*/ 866 w 882805"/>
              <a:gd name="connsiteY10" fmla="*/ 2215384 h 2604304"/>
              <a:gd name="connsiteX11" fmla="*/ 285217 w 882805"/>
              <a:gd name="connsiteY11" fmla="*/ 2258374 h 2604304"/>
              <a:gd name="connsiteX12" fmla="*/ 569568 w 882805"/>
              <a:gd name="connsiteY12" fmla="*/ 2215384 h 2604304"/>
              <a:gd name="connsiteX13" fmla="*/ 285217 w 882805"/>
              <a:gd name="connsiteY13" fmla="*/ 0 h 2604304"/>
              <a:gd name="connsiteX14" fmla="*/ 792074 w 882805"/>
              <a:gd name="connsiteY14" fmla="*/ 102330 h 2604304"/>
              <a:gd name="connsiteX15" fmla="*/ 882805 w 882805"/>
              <a:gd name="connsiteY15" fmla="*/ 146037 h 2604304"/>
              <a:gd name="connsiteX16" fmla="*/ 797124 w 882805"/>
              <a:gd name="connsiteY16" fmla="*/ 210108 h 2604304"/>
              <a:gd name="connsiteX17" fmla="*/ 605284 w 882805"/>
              <a:gd name="connsiteY17" fmla="*/ 401948 h 2604304"/>
              <a:gd name="connsiteX18" fmla="*/ 605258 w 882805"/>
              <a:gd name="connsiteY18" fmla="*/ 401983 h 2604304"/>
              <a:gd name="connsiteX19" fmla="*/ 569568 w 882805"/>
              <a:gd name="connsiteY19" fmla="*/ 388920 h 2604304"/>
              <a:gd name="connsiteX20" fmla="*/ 285217 w 882805"/>
              <a:gd name="connsiteY20" fmla="*/ 345930 h 2604304"/>
              <a:gd name="connsiteX21" fmla="*/ 866 w 882805"/>
              <a:gd name="connsiteY21" fmla="*/ 388920 h 2604304"/>
              <a:gd name="connsiteX22" fmla="*/ 0 w 882805"/>
              <a:gd name="connsiteY22" fmla="*/ 389237 h 2604304"/>
              <a:gd name="connsiteX23" fmla="*/ 2744 w 882805"/>
              <a:gd name="connsiteY23" fmla="*/ 383541 h 2604304"/>
              <a:gd name="connsiteX24" fmla="*/ 210218 w 882805"/>
              <a:gd name="connsiteY24" fmla="*/ 76283 h 2604304"/>
              <a:gd name="connsiteX25" fmla="*/ 279277 w 882805"/>
              <a:gd name="connsiteY25" fmla="*/ 300 h 2604304"/>
            </a:gdLst>
            <a:ahLst/>
            <a:cxnLst/>
            <a:rect l="l" t="t" r="r" b="b"/>
            <a:pathLst>
              <a:path w="882805" h="2604304">
                <a:moveTo>
                  <a:pt x="605258" y="2202322"/>
                </a:moveTo>
                <a:lnTo>
                  <a:pt x="605284" y="2202356"/>
                </a:lnTo>
                <a:cubicBezTo>
                  <a:pt x="662966" y="2272251"/>
                  <a:pt x="727229" y="2336514"/>
                  <a:pt x="797124" y="2394196"/>
                </a:cubicBezTo>
                <a:lnTo>
                  <a:pt x="882805" y="2458267"/>
                </a:lnTo>
                <a:lnTo>
                  <a:pt x="792074" y="2501975"/>
                </a:lnTo>
                <a:cubicBezTo>
                  <a:pt x="636286" y="2567867"/>
                  <a:pt x="465007" y="2604304"/>
                  <a:pt x="285217" y="2604304"/>
                </a:cubicBezTo>
                <a:lnTo>
                  <a:pt x="279277" y="2604004"/>
                </a:lnTo>
                <a:lnTo>
                  <a:pt x="210218" y="2528021"/>
                </a:lnTo>
                <a:cubicBezTo>
                  <a:pt x="131669" y="2432841"/>
                  <a:pt x="62080" y="2329991"/>
                  <a:pt x="2744" y="2220763"/>
                </a:cubicBezTo>
                <a:lnTo>
                  <a:pt x="0" y="2215068"/>
                </a:lnTo>
                <a:lnTo>
                  <a:pt x="866" y="2215384"/>
                </a:lnTo>
                <a:cubicBezTo>
                  <a:pt x="90692" y="2243323"/>
                  <a:pt x="186197" y="2258374"/>
                  <a:pt x="285217" y="2258374"/>
                </a:cubicBezTo>
                <a:cubicBezTo>
                  <a:pt x="384237" y="2258374"/>
                  <a:pt x="479742" y="2243323"/>
                  <a:pt x="569568" y="2215384"/>
                </a:cubicBezTo>
                <a:close/>
                <a:moveTo>
                  <a:pt x="285217" y="0"/>
                </a:moveTo>
                <a:cubicBezTo>
                  <a:pt x="465007" y="0"/>
                  <a:pt x="636286" y="36437"/>
                  <a:pt x="792074" y="102330"/>
                </a:cubicBezTo>
                <a:lnTo>
                  <a:pt x="882805" y="146037"/>
                </a:lnTo>
                <a:lnTo>
                  <a:pt x="797124" y="210108"/>
                </a:lnTo>
                <a:cubicBezTo>
                  <a:pt x="727229" y="267790"/>
                  <a:pt x="662966" y="332053"/>
                  <a:pt x="605284" y="401948"/>
                </a:cubicBezTo>
                <a:lnTo>
                  <a:pt x="605258" y="401983"/>
                </a:lnTo>
                <a:lnTo>
                  <a:pt x="569568" y="388920"/>
                </a:lnTo>
                <a:cubicBezTo>
                  <a:pt x="479742" y="360981"/>
                  <a:pt x="384237" y="345930"/>
                  <a:pt x="285217" y="345930"/>
                </a:cubicBezTo>
                <a:cubicBezTo>
                  <a:pt x="186197" y="345930"/>
                  <a:pt x="90692" y="360981"/>
                  <a:pt x="866" y="388920"/>
                </a:cubicBezTo>
                <a:lnTo>
                  <a:pt x="0" y="389237"/>
                </a:lnTo>
                <a:lnTo>
                  <a:pt x="2744" y="383541"/>
                </a:lnTo>
                <a:cubicBezTo>
                  <a:pt x="62080" y="274314"/>
                  <a:pt x="131669" y="171464"/>
                  <a:pt x="210218" y="76283"/>
                </a:cubicBezTo>
                <a:lnTo>
                  <a:pt x="279277" y="3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09832" y="2569519"/>
            <a:ext cx="2125362" cy="212536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90278" y="3156420"/>
            <a:ext cx="964470" cy="951561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ahLst/>
            <a:cxnLst/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公共利益原则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依法履行法律权利的途径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890779">
            <a:off x="7725830" y="1569128"/>
            <a:ext cx="1502146" cy="1502146"/>
          </a:xfrm>
          <a:prstGeom prst="roundRect">
            <a:avLst>
              <a:gd name="adj" fmla="val 3487"/>
            </a:avLst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890779">
            <a:off x="2923495" y="1615000"/>
            <a:ext cx="1502145" cy="1502145"/>
          </a:xfrm>
          <a:prstGeom prst="roundRect">
            <a:avLst>
              <a:gd name="adj" fmla="val 3487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V="1">
            <a:off x="1725972" y="3564146"/>
            <a:ext cx="3897191" cy="490655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890779">
            <a:off x="3006712" y="1698217"/>
            <a:ext cx="1335712" cy="1335712"/>
          </a:xfrm>
          <a:prstGeom prst="roundRect">
            <a:avLst>
              <a:gd name="adj" fmla="val 348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 flipV="1">
            <a:off x="6541007" y="3564147"/>
            <a:ext cx="3871791" cy="490653"/>
          </a:xfrm>
          <a:prstGeom prst="round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890779">
            <a:off x="7809046" y="1652345"/>
            <a:ext cx="1335713" cy="1335713"/>
          </a:xfrm>
          <a:prstGeom prst="roundRect">
            <a:avLst>
              <a:gd name="adj" fmla="val 3487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11631" y="1860725"/>
            <a:ext cx="929215" cy="9228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27331" y="3626025"/>
            <a:ext cx="3659715" cy="35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民事诉讼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827331" y="4146725"/>
            <a:ext cx="3672415" cy="162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当民事权利受到侵害时，可通过向法院提起民事诉讼的方式，请求法院依法保护自己的合法权益，如合同纠纷、侵权纠纷等均可通过民事诉讼解决。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12231" y="1860725"/>
            <a:ext cx="929215" cy="9228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40631" y="4146725"/>
            <a:ext cx="3672415" cy="162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若自身权益因他人犯罪行为受到侵害，可向司法机关报案或控告，要求依法追究犯罪人的刑事责任，如故意伤害、盗窃等犯罪行为，可通过刑事诉讼维护自身权益。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40631" y="3626025"/>
            <a:ext cx="3659715" cy="3513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刑事诉讼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诉讼途径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线条 1"/>
          <p:cNvCxnSpPr/>
          <p:nvPr/>
        </p:nvCxnSpPr>
        <p:spPr>
          <a:xfrm>
            <a:off x="2677438" y="3632200"/>
            <a:ext cx="9720000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3806470" y="4071878"/>
            <a:ext cx="432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行政复议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806471" y="4633039"/>
            <a:ext cx="432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对行政机关的具体行政行为不服时，可依法申请行政复议，请求上级行政机关对原行政行为进行审查和裁决，如对行政处罚不服，可通过行政复议寻求救济。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806471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98899" y="2757360"/>
            <a:ext cx="432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仲裁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98900" y="1371464"/>
            <a:ext cx="432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在合同纠纷和其他财产权益纠纷中，当事人可根据约定向仲裁机构申请仲裁，仲裁裁决具有法律效力，仲裁具有高效、便捷的特点，适用于经济纠纷。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98021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91203" y="2804200"/>
            <a:ext cx="1656002" cy="16560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350640" y="3232957"/>
            <a:ext cx="737129" cy="7984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1" y="2573397"/>
            <a:ext cx="2117606" cy="2117606"/>
          </a:xfrm>
          <a:prstGeom prst="blockArc">
            <a:avLst>
              <a:gd name="adj1" fmla="val 21559607"/>
              <a:gd name="adj2" fmla="val 16275662"/>
              <a:gd name="adj3" fmla="val 6291"/>
            </a:avLst>
          </a:prstGeom>
          <a:solidFill>
            <a:schemeClr val="accent1"/>
          </a:solidFill>
          <a:ln w="1905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非诉讼途径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882548" y="2618242"/>
            <a:ext cx="1968532" cy="1968532"/>
          </a:xfrm>
          <a:prstGeom prst="blockArc">
            <a:avLst>
              <a:gd name="adj1" fmla="val 21533129"/>
              <a:gd name="adj2" fmla="val 20130804"/>
              <a:gd name="adj3" fmla="val 15585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29600" y="2854349"/>
            <a:ext cx="32893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法律援助范围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29600" y="3333346"/>
            <a:ext cx="32893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法律援助涵盖民事、刑事、行政等多种案件类型，为经济困难或其他特殊原因的公民提供法律帮助，确保其合法权益得到维护。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1497" y="2854349"/>
            <a:ext cx="3289301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法律援助申请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398" y="3333346"/>
            <a:ext cx="3290400" cy="18634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符合条件的公民在遇到法律问题时，可向法律援助机构申请法律援助，获得免费的法律咨询和代理等服务，法律援助为经济困难者提供了法律保障。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>
            <a:off x="4328220" y="2645352"/>
            <a:ext cx="1968532" cy="1968532"/>
          </a:xfrm>
          <a:prstGeom prst="blockArc">
            <a:avLst>
              <a:gd name="adj1" fmla="val 3780999"/>
              <a:gd name="adj2" fmla="val 2639113"/>
              <a:gd name="adj3" fmla="val 24140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34168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53592" y="3300054"/>
            <a:ext cx="529676" cy="60490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82551" y="291824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96630" y="3332326"/>
            <a:ext cx="540368" cy="54036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法律援助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依法履行法律权利的注意事项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250830" y="1661289"/>
            <a:ext cx="5258520" cy="3776846"/>
          </a:xfrm>
          <a:custGeom>
            <a:avLst/>
            <a:gdLst>
              <a:gd name="connsiteX0" fmla="*/ 350238 w 5258520"/>
              <a:gd name="connsiteY0" fmla="*/ 0 h 3776846"/>
              <a:gd name="connsiteX1" fmla="*/ 1421748 w 5258520"/>
              <a:gd name="connsiteY1" fmla="*/ 0 h 3776846"/>
              <a:gd name="connsiteX2" fmla="*/ 1595841 w 5258520"/>
              <a:gd name="connsiteY2" fmla="*/ 0 h 3776846"/>
              <a:gd name="connsiteX3" fmla="*/ 2506321 w 5258520"/>
              <a:gd name="connsiteY3" fmla="*/ 0 h 3776846"/>
              <a:gd name="connsiteX4" fmla="*/ 2667351 w 5258520"/>
              <a:gd name="connsiteY4" fmla="*/ 0 h 3776846"/>
              <a:gd name="connsiteX5" fmla="*/ 3662679 w 5258520"/>
              <a:gd name="connsiteY5" fmla="*/ 0 h 3776846"/>
              <a:gd name="connsiteX6" fmla="*/ 3751924 w 5258520"/>
              <a:gd name="connsiteY6" fmla="*/ 0 h 3776846"/>
              <a:gd name="connsiteX7" fmla="*/ 4908282 w 5258520"/>
              <a:gd name="connsiteY7" fmla="*/ 0 h 3776846"/>
              <a:gd name="connsiteX8" fmla="*/ 5258520 w 5258520"/>
              <a:gd name="connsiteY8" fmla="*/ 361656 h 3776846"/>
              <a:gd name="connsiteX9" fmla="*/ 5258520 w 5258520"/>
              <a:gd name="connsiteY9" fmla="*/ 972817 h 3776846"/>
              <a:gd name="connsiteX10" fmla="*/ 5258520 w 5258520"/>
              <a:gd name="connsiteY10" fmla="*/ 3165685 h 3776846"/>
              <a:gd name="connsiteX11" fmla="*/ 5258520 w 5258520"/>
              <a:gd name="connsiteY11" fmla="*/ 3776846 h 3776846"/>
              <a:gd name="connsiteX12" fmla="*/ 4102162 w 5258520"/>
              <a:gd name="connsiteY12" fmla="*/ 3776846 h 3776846"/>
              <a:gd name="connsiteX13" fmla="*/ 4013945 w 5258520"/>
              <a:gd name="connsiteY13" fmla="*/ 3776846 h 3776846"/>
              <a:gd name="connsiteX14" fmla="*/ 3017589 w 5258520"/>
              <a:gd name="connsiteY14" fmla="*/ 3776846 h 3776846"/>
              <a:gd name="connsiteX15" fmla="*/ 2857587 w 5258520"/>
              <a:gd name="connsiteY15" fmla="*/ 3776846 h 3776846"/>
              <a:gd name="connsiteX16" fmla="*/ 1946079 w 5258520"/>
              <a:gd name="connsiteY16" fmla="*/ 3776846 h 3776846"/>
              <a:gd name="connsiteX17" fmla="*/ 1773014 w 5258520"/>
              <a:gd name="connsiteY17" fmla="*/ 3776846 h 3776846"/>
              <a:gd name="connsiteX18" fmla="*/ 701504 w 5258520"/>
              <a:gd name="connsiteY18" fmla="*/ 3776846 h 3776846"/>
              <a:gd name="connsiteX19" fmla="*/ 0 w 5258520"/>
              <a:gd name="connsiteY19" fmla="*/ 3052462 h 3776846"/>
              <a:gd name="connsiteX20" fmla="*/ 0 w 5258520"/>
              <a:gd name="connsiteY20" fmla="*/ 2441301 h 3776846"/>
              <a:gd name="connsiteX21" fmla="*/ 0 w 5258520"/>
              <a:gd name="connsiteY21" fmla="*/ 972817 h 3776846"/>
              <a:gd name="connsiteX22" fmla="*/ 0 w 5258520"/>
              <a:gd name="connsiteY22" fmla="*/ 361656 h 3776846"/>
              <a:gd name="connsiteX23" fmla="*/ 350238 w 5258520"/>
              <a:gd name="connsiteY23" fmla="*/ 0 h 3776846"/>
            </a:gdLst>
            <a:ahLst/>
            <a:cxnLst/>
            <a:rect l="l" t="t" r="r" b="b"/>
            <a:pathLst>
              <a:path w="5258520" h="3776846">
                <a:moveTo>
                  <a:pt x="350238" y="0"/>
                </a:moveTo>
                <a:lnTo>
                  <a:pt x="1421748" y="0"/>
                </a:lnTo>
                <a:lnTo>
                  <a:pt x="1595841" y="0"/>
                </a:lnTo>
                <a:lnTo>
                  <a:pt x="2506321" y="0"/>
                </a:lnTo>
                <a:lnTo>
                  <a:pt x="2667351" y="0"/>
                </a:lnTo>
                <a:lnTo>
                  <a:pt x="3662679" y="0"/>
                </a:lnTo>
                <a:lnTo>
                  <a:pt x="3751924" y="0"/>
                </a:lnTo>
                <a:lnTo>
                  <a:pt x="4908282" y="0"/>
                </a:lnTo>
                <a:cubicBezTo>
                  <a:pt x="5101663" y="0"/>
                  <a:pt x="5258520" y="161928"/>
                  <a:pt x="5258520" y="361656"/>
                </a:cubicBezTo>
                <a:lnTo>
                  <a:pt x="5258520" y="972817"/>
                </a:lnTo>
                <a:lnTo>
                  <a:pt x="5258520" y="3165685"/>
                </a:lnTo>
                <a:lnTo>
                  <a:pt x="5258520" y="3776846"/>
                </a:lnTo>
                <a:lnTo>
                  <a:pt x="4102162" y="3776846"/>
                </a:lnTo>
                <a:lnTo>
                  <a:pt x="4013945" y="3776846"/>
                </a:lnTo>
                <a:lnTo>
                  <a:pt x="3017589" y="3776846"/>
                </a:lnTo>
                <a:lnTo>
                  <a:pt x="2857587" y="3776846"/>
                </a:lnTo>
                <a:lnTo>
                  <a:pt x="1946079" y="3776846"/>
                </a:lnTo>
                <a:lnTo>
                  <a:pt x="1773014" y="3776846"/>
                </a:lnTo>
                <a:lnTo>
                  <a:pt x="701504" y="3776846"/>
                </a:lnTo>
                <a:cubicBezTo>
                  <a:pt x="314056" y="3776846"/>
                  <a:pt x="0" y="3452495"/>
                  <a:pt x="0" y="3052462"/>
                </a:cubicBezTo>
                <a:lnTo>
                  <a:pt x="0" y="2441301"/>
                </a:lnTo>
                <a:lnTo>
                  <a:pt x="0" y="972817"/>
                </a:lnTo>
                <a:lnTo>
                  <a:pt x="0" y="361656"/>
                </a:lnTo>
                <a:cubicBezTo>
                  <a:pt x="0" y="161928"/>
                  <a:pt x="156788" y="0"/>
                  <a:pt x="350238" y="0"/>
                </a:cubicBez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7409" y="1661289"/>
            <a:ext cx="5258520" cy="3776846"/>
          </a:xfrm>
          <a:custGeom>
            <a:avLst/>
            <a:gdLst>
              <a:gd name="connsiteX0" fmla="*/ 350238 w 5258520"/>
              <a:gd name="connsiteY0" fmla="*/ 0 h 3776846"/>
              <a:gd name="connsiteX1" fmla="*/ 1421748 w 5258520"/>
              <a:gd name="connsiteY1" fmla="*/ 0 h 3776846"/>
              <a:gd name="connsiteX2" fmla="*/ 1595841 w 5258520"/>
              <a:gd name="connsiteY2" fmla="*/ 0 h 3776846"/>
              <a:gd name="connsiteX3" fmla="*/ 2506321 w 5258520"/>
              <a:gd name="connsiteY3" fmla="*/ 0 h 3776846"/>
              <a:gd name="connsiteX4" fmla="*/ 2667351 w 5258520"/>
              <a:gd name="connsiteY4" fmla="*/ 0 h 3776846"/>
              <a:gd name="connsiteX5" fmla="*/ 3662679 w 5258520"/>
              <a:gd name="connsiteY5" fmla="*/ 0 h 3776846"/>
              <a:gd name="connsiteX6" fmla="*/ 3751924 w 5258520"/>
              <a:gd name="connsiteY6" fmla="*/ 0 h 3776846"/>
              <a:gd name="connsiteX7" fmla="*/ 4908282 w 5258520"/>
              <a:gd name="connsiteY7" fmla="*/ 0 h 3776846"/>
              <a:gd name="connsiteX8" fmla="*/ 5258520 w 5258520"/>
              <a:gd name="connsiteY8" fmla="*/ 361656 h 3776846"/>
              <a:gd name="connsiteX9" fmla="*/ 5258520 w 5258520"/>
              <a:gd name="connsiteY9" fmla="*/ 972817 h 3776846"/>
              <a:gd name="connsiteX10" fmla="*/ 5258520 w 5258520"/>
              <a:gd name="connsiteY10" fmla="*/ 3165685 h 3776846"/>
              <a:gd name="connsiteX11" fmla="*/ 5258520 w 5258520"/>
              <a:gd name="connsiteY11" fmla="*/ 3776846 h 3776846"/>
              <a:gd name="connsiteX12" fmla="*/ 4102162 w 5258520"/>
              <a:gd name="connsiteY12" fmla="*/ 3776846 h 3776846"/>
              <a:gd name="connsiteX13" fmla="*/ 4013945 w 5258520"/>
              <a:gd name="connsiteY13" fmla="*/ 3776846 h 3776846"/>
              <a:gd name="connsiteX14" fmla="*/ 3017589 w 5258520"/>
              <a:gd name="connsiteY14" fmla="*/ 3776846 h 3776846"/>
              <a:gd name="connsiteX15" fmla="*/ 2857587 w 5258520"/>
              <a:gd name="connsiteY15" fmla="*/ 3776846 h 3776846"/>
              <a:gd name="connsiteX16" fmla="*/ 1946079 w 5258520"/>
              <a:gd name="connsiteY16" fmla="*/ 3776846 h 3776846"/>
              <a:gd name="connsiteX17" fmla="*/ 1773014 w 5258520"/>
              <a:gd name="connsiteY17" fmla="*/ 3776846 h 3776846"/>
              <a:gd name="connsiteX18" fmla="*/ 701504 w 5258520"/>
              <a:gd name="connsiteY18" fmla="*/ 3776846 h 3776846"/>
              <a:gd name="connsiteX19" fmla="*/ 0 w 5258520"/>
              <a:gd name="connsiteY19" fmla="*/ 3052462 h 3776846"/>
              <a:gd name="connsiteX20" fmla="*/ 0 w 5258520"/>
              <a:gd name="connsiteY20" fmla="*/ 2441301 h 3776846"/>
              <a:gd name="connsiteX21" fmla="*/ 0 w 5258520"/>
              <a:gd name="connsiteY21" fmla="*/ 972817 h 3776846"/>
              <a:gd name="connsiteX22" fmla="*/ 0 w 5258520"/>
              <a:gd name="connsiteY22" fmla="*/ 361656 h 3776846"/>
              <a:gd name="connsiteX23" fmla="*/ 350238 w 5258520"/>
              <a:gd name="connsiteY23" fmla="*/ 0 h 3776846"/>
            </a:gdLst>
            <a:ahLst/>
            <a:cxnLst/>
            <a:rect l="l" t="t" r="r" b="b"/>
            <a:pathLst>
              <a:path w="5258520" h="3776846">
                <a:moveTo>
                  <a:pt x="350238" y="0"/>
                </a:moveTo>
                <a:lnTo>
                  <a:pt x="1421748" y="0"/>
                </a:lnTo>
                <a:lnTo>
                  <a:pt x="1595841" y="0"/>
                </a:lnTo>
                <a:lnTo>
                  <a:pt x="2506321" y="0"/>
                </a:lnTo>
                <a:lnTo>
                  <a:pt x="2667351" y="0"/>
                </a:lnTo>
                <a:lnTo>
                  <a:pt x="3662679" y="0"/>
                </a:lnTo>
                <a:lnTo>
                  <a:pt x="3751924" y="0"/>
                </a:lnTo>
                <a:lnTo>
                  <a:pt x="4908282" y="0"/>
                </a:lnTo>
                <a:cubicBezTo>
                  <a:pt x="5101663" y="0"/>
                  <a:pt x="5258520" y="161928"/>
                  <a:pt x="5258520" y="361656"/>
                </a:cubicBezTo>
                <a:lnTo>
                  <a:pt x="5258520" y="972817"/>
                </a:lnTo>
                <a:lnTo>
                  <a:pt x="5258520" y="3165685"/>
                </a:lnTo>
                <a:lnTo>
                  <a:pt x="5258520" y="3776846"/>
                </a:lnTo>
                <a:lnTo>
                  <a:pt x="4102162" y="3776846"/>
                </a:lnTo>
                <a:lnTo>
                  <a:pt x="4013945" y="3776846"/>
                </a:lnTo>
                <a:lnTo>
                  <a:pt x="3017589" y="3776846"/>
                </a:lnTo>
                <a:lnTo>
                  <a:pt x="2857587" y="3776846"/>
                </a:lnTo>
                <a:lnTo>
                  <a:pt x="1946079" y="3776846"/>
                </a:lnTo>
                <a:lnTo>
                  <a:pt x="1773014" y="3776846"/>
                </a:lnTo>
                <a:lnTo>
                  <a:pt x="701504" y="3776846"/>
                </a:lnTo>
                <a:cubicBezTo>
                  <a:pt x="314056" y="3776846"/>
                  <a:pt x="0" y="3452495"/>
                  <a:pt x="0" y="3052462"/>
                </a:cubicBezTo>
                <a:lnTo>
                  <a:pt x="0" y="2441301"/>
                </a:lnTo>
                <a:lnTo>
                  <a:pt x="0" y="972817"/>
                </a:lnTo>
                <a:lnTo>
                  <a:pt x="0" y="361656"/>
                </a:lnTo>
                <a:cubicBezTo>
                  <a:pt x="0" y="161928"/>
                  <a:pt x="156788" y="0"/>
                  <a:pt x="350238" y="0"/>
                </a:cubicBez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线条 1"/>
          <p:cNvCxnSpPr/>
          <p:nvPr/>
        </p:nvCxnSpPr>
        <p:spPr>
          <a:xfrm>
            <a:off x="727393" y="5686976"/>
            <a:ext cx="10737215" cy="0"/>
          </a:xfrm>
          <a:prstGeom prst="line">
            <a:avLst/>
          </a:prstGeom>
          <a:noFill/>
          <a:ln w="63500" cap="rnd">
            <a:solidFill>
              <a:schemeClr val="bg1">
                <a:lumMod val="85000"/>
              </a:schemeClr>
            </a:solidFill>
            <a:round/>
          </a:ln>
        </p:spPr>
      </p:cxnSp>
      <p:sp>
        <p:nvSpPr>
          <p:cNvPr id="7" name="标题 1"/>
          <p:cNvSpPr txBox="1"/>
          <p:nvPr/>
        </p:nvSpPr>
        <p:spPr>
          <a:xfrm>
            <a:off x="6250830" y="1661290"/>
            <a:ext cx="5258521" cy="563305"/>
          </a:xfrm>
          <a:custGeom>
            <a:avLst/>
            <a:gdLst>
              <a:gd name="connsiteX0" fmla="*/ 350238 w 5258521"/>
              <a:gd name="connsiteY0" fmla="*/ 0 h 563305"/>
              <a:gd name="connsiteX1" fmla="*/ 1526690 w 5258521"/>
              <a:gd name="connsiteY1" fmla="*/ 0 h 563305"/>
              <a:gd name="connsiteX2" fmla="*/ 1595841 w 5258521"/>
              <a:gd name="connsiteY2" fmla="*/ 0 h 563305"/>
              <a:gd name="connsiteX3" fmla="*/ 2772293 w 5258521"/>
              <a:gd name="connsiteY3" fmla="*/ 0 h 563305"/>
              <a:gd name="connsiteX4" fmla="*/ 2798192 w 5258521"/>
              <a:gd name="connsiteY4" fmla="*/ 2694 h 563305"/>
              <a:gd name="connsiteX5" fmla="*/ 2824091 w 5258521"/>
              <a:gd name="connsiteY5" fmla="*/ 0 h 563305"/>
              <a:gd name="connsiteX6" fmla="*/ 3662680 w 5258521"/>
              <a:gd name="connsiteY6" fmla="*/ 0 h 563305"/>
              <a:gd name="connsiteX7" fmla="*/ 4069694 w 5258521"/>
              <a:gd name="connsiteY7" fmla="*/ 0 h 563305"/>
              <a:gd name="connsiteX8" fmla="*/ 4908283 w 5258521"/>
              <a:gd name="connsiteY8" fmla="*/ 0 h 563305"/>
              <a:gd name="connsiteX9" fmla="*/ 5258521 w 5258521"/>
              <a:gd name="connsiteY9" fmla="*/ 361406 h 563305"/>
              <a:gd name="connsiteX10" fmla="*/ 5258521 w 5258521"/>
              <a:gd name="connsiteY10" fmla="*/ 563305 h 563305"/>
              <a:gd name="connsiteX11" fmla="*/ 4419932 w 5258521"/>
              <a:gd name="connsiteY11" fmla="*/ 563305 h 563305"/>
              <a:gd name="connsiteX12" fmla="*/ 3312442 w 5258521"/>
              <a:gd name="connsiteY12" fmla="*/ 563305 h 563305"/>
              <a:gd name="connsiteX13" fmla="*/ 3122531 w 5258521"/>
              <a:gd name="connsiteY13" fmla="*/ 563305 h 563305"/>
              <a:gd name="connsiteX14" fmla="*/ 2473853 w 5258521"/>
              <a:gd name="connsiteY14" fmla="*/ 563305 h 563305"/>
              <a:gd name="connsiteX15" fmla="*/ 1946079 w 5258521"/>
              <a:gd name="connsiteY15" fmla="*/ 563305 h 563305"/>
              <a:gd name="connsiteX16" fmla="*/ 1176452 w 5258521"/>
              <a:gd name="connsiteY16" fmla="*/ 563305 h 563305"/>
              <a:gd name="connsiteX17" fmla="*/ 0 w 5258521"/>
              <a:gd name="connsiteY17" fmla="*/ 563305 h 563305"/>
              <a:gd name="connsiteX18" fmla="*/ 0 w 5258521"/>
              <a:gd name="connsiteY18" fmla="*/ 361406 h 563305"/>
              <a:gd name="connsiteX19" fmla="*/ 350238 w 5258521"/>
              <a:gd name="connsiteY19" fmla="*/ 0 h 563305"/>
            </a:gdLst>
            <a:ahLst/>
            <a:cxnLst/>
            <a:rect l="l" t="t" r="r" b="b"/>
            <a:pathLst>
              <a:path w="5258521" h="563305">
                <a:moveTo>
                  <a:pt x="350238" y="0"/>
                </a:moveTo>
                <a:lnTo>
                  <a:pt x="1526690" y="0"/>
                </a:lnTo>
                <a:lnTo>
                  <a:pt x="1595841" y="0"/>
                </a:lnTo>
                <a:lnTo>
                  <a:pt x="2772293" y="0"/>
                </a:lnTo>
                <a:lnTo>
                  <a:pt x="2798192" y="2694"/>
                </a:lnTo>
                <a:lnTo>
                  <a:pt x="2824091" y="0"/>
                </a:lnTo>
                <a:lnTo>
                  <a:pt x="3662680" y="0"/>
                </a:lnTo>
                <a:lnTo>
                  <a:pt x="4069694" y="0"/>
                </a:lnTo>
                <a:lnTo>
                  <a:pt x="4908283" y="0"/>
                </a:lnTo>
                <a:cubicBezTo>
                  <a:pt x="5101732" y="0"/>
                  <a:pt x="5258521" y="161816"/>
                  <a:pt x="5258521" y="361406"/>
                </a:cubicBezTo>
                <a:lnTo>
                  <a:pt x="5258521" y="563305"/>
                </a:lnTo>
                <a:lnTo>
                  <a:pt x="4419932" y="563305"/>
                </a:lnTo>
                <a:lnTo>
                  <a:pt x="3312442" y="563305"/>
                </a:lnTo>
                <a:lnTo>
                  <a:pt x="3122531" y="563305"/>
                </a:lnTo>
                <a:lnTo>
                  <a:pt x="2473853" y="563305"/>
                </a:lnTo>
                <a:lnTo>
                  <a:pt x="1946079" y="563305"/>
                </a:lnTo>
                <a:lnTo>
                  <a:pt x="1176452" y="563305"/>
                </a:lnTo>
                <a:lnTo>
                  <a:pt x="0" y="563305"/>
                </a:lnTo>
                <a:lnTo>
                  <a:pt x="0" y="361406"/>
                </a:lnTo>
                <a:cubicBezTo>
                  <a:pt x="0" y="161816"/>
                  <a:pt x="156788" y="0"/>
                  <a:pt x="350238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80494" y="1451315"/>
            <a:ext cx="999192" cy="999314"/>
          </a:xfrm>
          <a:custGeom>
            <a:avLst/>
            <a:gdLst>
              <a:gd name="connsiteX0" fmla="*/ 1153668 w 1153668"/>
              <a:gd name="connsiteY0" fmla="*/ 576834 h 1153668"/>
              <a:gd name="connsiteX1" fmla="*/ 576834 w 1153668"/>
              <a:gd name="connsiteY1" fmla="*/ 1153668 h 1153668"/>
              <a:gd name="connsiteX2" fmla="*/ 0 w 1153668"/>
              <a:gd name="connsiteY2" fmla="*/ 576834 h 1153668"/>
              <a:gd name="connsiteX3" fmla="*/ 576834 w 1153668"/>
              <a:gd name="connsiteY3" fmla="*/ 0 h 1153668"/>
              <a:gd name="connsiteX4" fmla="*/ 1153668 w 1153668"/>
              <a:gd name="connsiteY4" fmla="*/ 576834 h 1153668"/>
            </a:gdLst>
            <a:ahLst/>
            <a:cxnLst/>
            <a:rect l="l" t="t" r="r" b="b"/>
            <a:pathLst>
              <a:path w="1153668" h="1153668">
                <a:moveTo>
                  <a:pt x="1153668" y="576834"/>
                </a:moveTo>
                <a:cubicBezTo>
                  <a:pt x="1153668" y="895411"/>
                  <a:pt x="895411" y="1153668"/>
                  <a:pt x="576834" y="1153668"/>
                </a:cubicBezTo>
                <a:cubicBezTo>
                  <a:pt x="258257" y="1153668"/>
                  <a:pt x="0" y="895411"/>
                  <a:pt x="0" y="576834"/>
                </a:cubicBezTo>
                <a:cubicBezTo>
                  <a:pt x="0" y="258257"/>
                  <a:pt x="258257" y="0"/>
                  <a:pt x="576834" y="0"/>
                </a:cubicBezTo>
                <a:cubicBezTo>
                  <a:pt x="895411" y="0"/>
                  <a:pt x="1153668" y="258257"/>
                  <a:pt x="1153668" y="576834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477093" y="1548024"/>
            <a:ext cx="805995" cy="805896"/>
          </a:xfrm>
          <a:custGeom>
            <a:avLst/>
            <a:gdLst>
              <a:gd name="connsiteX0" fmla="*/ 930558 w 930558"/>
              <a:gd name="connsiteY0" fmla="*/ 465279 h 930558"/>
              <a:gd name="connsiteX1" fmla="*/ 465279 w 930558"/>
              <a:gd name="connsiteY1" fmla="*/ 930558 h 930558"/>
              <a:gd name="connsiteX2" fmla="*/ 0 w 930558"/>
              <a:gd name="connsiteY2" fmla="*/ 465279 h 930558"/>
              <a:gd name="connsiteX3" fmla="*/ 465279 w 930558"/>
              <a:gd name="connsiteY3" fmla="*/ 0 h 930558"/>
              <a:gd name="connsiteX4" fmla="*/ 930558 w 930558"/>
              <a:gd name="connsiteY4" fmla="*/ 465279 h 930558"/>
            </a:gdLst>
            <a:ahLst/>
            <a:cxnLst/>
            <a:rect l="l" t="t" r="r" b="b"/>
            <a:pathLst>
              <a:path w="930558" h="930558">
                <a:moveTo>
                  <a:pt x="930558" y="465279"/>
                </a:moveTo>
                <a:cubicBezTo>
                  <a:pt x="930558" y="722246"/>
                  <a:pt x="722246" y="930558"/>
                  <a:pt x="465279" y="930558"/>
                </a:cubicBezTo>
                <a:cubicBezTo>
                  <a:pt x="208313" y="930558"/>
                  <a:pt x="0" y="722246"/>
                  <a:pt x="0" y="465279"/>
                </a:cubicBezTo>
                <a:cubicBezTo>
                  <a:pt x="0" y="208313"/>
                  <a:pt x="208313" y="0"/>
                  <a:pt x="465279" y="0"/>
                </a:cubicBezTo>
                <a:cubicBezTo>
                  <a:pt x="722246" y="0"/>
                  <a:pt x="930558" y="208313"/>
                  <a:pt x="930558" y="465279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81640" y="5469976"/>
            <a:ext cx="596900" cy="596305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76678" y="1730627"/>
            <a:ext cx="406825" cy="44069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86597" y="2365055"/>
            <a:ext cx="4586986" cy="6074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注意权利时效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86597" y="3033637"/>
            <a:ext cx="4586986" cy="22138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许多法律权利都有时效限制，如民事诉讼时效等，权利人应在法定期限内行使权利，否则可能丧失胜诉权，如债权的诉讼时效为三年，逾期可能无法得到法律保护。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7409" y="1661290"/>
            <a:ext cx="5258521" cy="563305"/>
          </a:xfrm>
          <a:custGeom>
            <a:avLst/>
            <a:gdLst>
              <a:gd name="connsiteX0" fmla="*/ 350238 w 5258521"/>
              <a:gd name="connsiteY0" fmla="*/ 0 h 563305"/>
              <a:gd name="connsiteX1" fmla="*/ 1526690 w 5258521"/>
              <a:gd name="connsiteY1" fmla="*/ 0 h 563305"/>
              <a:gd name="connsiteX2" fmla="*/ 1595841 w 5258521"/>
              <a:gd name="connsiteY2" fmla="*/ 0 h 563305"/>
              <a:gd name="connsiteX3" fmla="*/ 2772293 w 5258521"/>
              <a:gd name="connsiteY3" fmla="*/ 0 h 563305"/>
              <a:gd name="connsiteX4" fmla="*/ 2798192 w 5258521"/>
              <a:gd name="connsiteY4" fmla="*/ 2694 h 563305"/>
              <a:gd name="connsiteX5" fmla="*/ 2824091 w 5258521"/>
              <a:gd name="connsiteY5" fmla="*/ 0 h 563305"/>
              <a:gd name="connsiteX6" fmla="*/ 3662680 w 5258521"/>
              <a:gd name="connsiteY6" fmla="*/ 0 h 563305"/>
              <a:gd name="connsiteX7" fmla="*/ 4069694 w 5258521"/>
              <a:gd name="connsiteY7" fmla="*/ 0 h 563305"/>
              <a:gd name="connsiteX8" fmla="*/ 4908283 w 5258521"/>
              <a:gd name="connsiteY8" fmla="*/ 0 h 563305"/>
              <a:gd name="connsiteX9" fmla="*/ 5258521 w 5258521"/>
              <a:gd name="connsiteY9" fmla="*/ 361406 h 563305"/>
              <a:gd name="connsiteX10" fmla="*/ 5258521 w 5258521"/>
              <a:gd name="connsiteY10" fmla="*/ 563305 h 563305"/>
              <a:gd name="connsiteX11" fmla="*/ 4419932 w 5258521"/>
              <a:gd name="connsiteY11" fmla="*/ 563305 h 563305"/>
              <a:gd name="connsiteX12" fmla="*/ 3312442 w 5258521"/>
              <a:gd name="connsiteY12" fmla="*/ 563305 h 563305"/>
              <a:gd name="connsiteX13" fmla="*/ 3122531 w 5258521"/>
              <a:gd name="connsiteY13" fmla="*/ 563305 h 563305"/>
              <a:gd name="connsiteX14" fmla="*/ 2473853 w 5258521"/>
              <a:gd name="connsiteY14" fmla="*/ 563305 h 563305"/>
              <a:gd name="connsiteX15" fmla="*/ 1946079 w 5258521"/>
              <a:gd name="connsiteY15" fmla="*/ 563305 h 563305"/>
              <a:gd name="connsiteX16" fmla="*/ 1176452 w 5258521"/>
              <a:gd name="connsiteY16" fmla="*/ 563305 h 563305"/>
              <a:gd name="connsiteX17" fmla="*/ 0 w 5258521"/>
              <a:gd name="connsiteY17" fmla="*/ 563305 h 563305"/>
              <a:gd name="connsiteX18" fmla="*/ 0 w 5258521"/>
              <a:gd name="connsiteY18" fmla="*/ 361406 h 563305"/>
              <a:gd name="connsiteX19" fmla="*/ 350238 w 5258521"/>
              <a:gd name="connsiteY19" fmla="*/ 0 h 563305"/>
            </a:gdLst>
            <a:ahLst/>
            <a:cxnLst/>
            <a:rect l="l" t="t" r="r" b="b"/>
            <a:pathLst>
              <a:path w="5258521" h="563305">
                <a:moveTo>
                  <a:pt x="350238" y="0"/>
                </a:moveTo>
                <a:lnTo>
                  <a:pt x="1526690" y="0"/>
                </a:lnTo>
                <a:lnTo>
                  <a:pt x="1595841" y="0"/>
                </a:lnTo>
                <a:lnTo>
                  <a:pt x="2772293" y="0"/>
                </a:lnTo>
                <a:lnTo>
                  <a:pt x="2798192" y="2694"/>
                </a:lnTo>
                <a:lnTo>
                  <a:pt x="2824091" y="0"/>
                </a:lnTo>
                <a:lnTo>
                  <a:pt x="3662680" y="0"/>
                </a:lnTo>
                <a:lnTo>
                  <a:pt x="4069694" y="0"/>
                </a:lnTo>
                <a:lnTo>
                  <a:pt x="4908283" y="0"/>
                </a:lnTo>
                <a:cubicBezTo>
                  <a:pt x="5101732" y="0"/>
                  <a:pt x="5258521" y="161816"/>
                  <a:pt x="5258521" y="361406"/>
                </a:cubicBezTo>
                <a:lnTo>
                  <a:pt x="5258521" y="563305"/>
                </a:lnTo>
                <a:lnTo>
                  <a:pt x="4419932" y="563305"/>
                </a:lnTo>
                <a:lnTo>
                  <a:pt x="3312442" y="563305"/>
                </a:lnTo>
                <a:lnTo>
                  <a:pt x="3122531" y="563305"/>
                </a:lnTo>
                <a:lnTo>
                  <a:pt x="2473853" y="563305"/>
                </a:lnTo>
                <a:lnTo>
                  <a:pt x="1946079" y="563305"/>
                </a:lnTo>
                <a:lnTo>
                  <a:pt x="1176452" y="563305"/>
                </a:lnTo>
                <a:lnTo>
                  <a:pt x="0" y="563305"/>
                </a:lnTo>
                <a:lnTo>
                  <a:pt x="0" y="361406"/>
                </a:lnTo>
                <a:cubicBezTo>
                  <a:pt x="0" y="161816"/>
                  <a:pt x="156788" y="0"/>
                  <a:pt x="350238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97073" y="1451315"/>
            <a:ext cx="999192" cy="999314"/>
          </a:xfrm>
          <a:custGeom>
            <a:avLst/>
            <a:gdLst>
              <a:gd name="connsiteX0" fmla="*/ 1153668 w 1153668"/>
              <a:gd name="connsiteY0" fmla="*/ 576834 h 1153668"/>
              <a:gd name="connsiteX1" fmla="*/ 576834 w 1153668"/>
              <a:gd name="connsiteY1" fmla="*/ 1153668 h 1153668"/>
              <a:gd name="connsiteX2" fmla="*/ 0 w 1153668"/>
              <a:gd name="connsiteY2" fmla="*/ 576834 h 1153668"/>
              <a:gd name="connsiteX3" fmla="*/ 576834 w 1153668"/>
              <a:gd name="connsiteY3" fmla="*/ 0 h 1153668"/>
              <a:gd name="connsiteX4" fmla="*/ 1153668 w 1153668"/>
              <a:gd name="connsiteY4" fmla="*/ 576834 h 1153668"/>
            </a:gdLst>
            <a:ahLst/>
            <a:cxnLst/>
            <a:rect l="l" t="t" r="r" b="b"/>
            <a:pathLst>
              <a:path w="1153668" h="1153668">
                <a:moveTo>
                  <a:pt x="1153668" y="576834"/>
                </a:moveTo>
                <a:cubicBezTo>
                  <a:pt x="1153668" y="895411"/>
                  <a:pt x="895411" y="1153668"/>
                  <a:pt x="576834" y="1153668"/>
                </a:cubicBezTo>
                <a:cubicBezTo>
                  <a:pt x="258257" y="1153668"/>
                  <a:pt x="0" y="895411"/>
                  <a:pt x="0" y="576834"/>
                </a:cubicBezTo>
                <a:cubicBezTo>
                  <a:pt x="0" y="258257"/>
                  <a:pt x="258257" y="0"/>
                  <a:pt x="576834" y="0"/>
                </a:cubicBezTo>
                <a:cubicBezTo>
                  <a:pt x="895411" y="0"/>
                  <a:pt x="1153668" y="258257"/>
                  <a:pt x="1153668" y="576834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93672" y="1548024"/>
            <a:ext cx="805995" cy="805896"/>
          </a:xfrm>
          <a:custGeom>
            <a:avLst/>
            <a:gdLst>
              <a:gd name="connsiteX0" fmla="*/ 930558 w 930558"/>
              <a:gd name="connsiteY0" fmla="*/ 465279 h 930558"/>
              <a:gd name="connsiteX1" fmla="*/ 465279 w 930558"/>
              <a:gd name="connsiteY1" fmla="*/ 930558 h 930558"/>
              <a:gd name="connsiteX2" fmla="*/ 0 w 930558"/>
              <a:gd name="connsiteY2" fmla="*/ 465279 h 930558"/>
              <a:gd name="connsiteX3" fmla="*/ 465279 w 930558"/>
              <a:gd name="connsiteY3" fmla="*/ 0 h 930558"/>
              <a:gd name="connsiteX4" fmla="*/ 930558 w 930558"/>
              <a:gd name="connsiteY4" fmla="*/ 465279 h 930558"/>
            </a:gdLst>
            <a:ahLst/>
            <a:cxnLst/>
            <a:rect l="l" t="t" r="r" b="b"/>
            <a:pathLst>
              <a:path w="930558" h="930558">
                <a:moveTo>
                  <a:pt x="930558" y="465279"/>
                </a:moveTo>
                <a:cubicBezTo>
                  <a:pt x="930558" y="722246"/>
                  <a:pt x="722246" y="930558"/>
                  <a:pt x="465279" y="930558"/>
                </a:cubicBezTo>
                <a:cubicBezTo>
                  <a:pt x="208313" y="930558"/>
                  <a:pt x="0" y="722246"/>
                  <a:pt x="0" y="465279"/>
                </a:cubicBezTo>
                <a:cubicBezTo>
                  <a:pt x="0" y="208313"/>
                  <a:pt x="208313" y="0"/>
                  <a:pt x="465279" y="0"/>
                </a:cubicBezTo>
                <a:cubicBezTo>
                  <a:pt x="722246" y="0"/>
                  <a:pt x="930558" y="208313"/>
                  <a:pt x="930558" y="465279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03176" y="2362200"/>
            <a:ext cx="4586986" cy="6103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避免滥用权利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03176" y="3033637"/>
            <a:ext cx="4586986" cy="22138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行使权利时要避免滥用，如恶意诉讼、无端指责等行为，否则可能承担相应的法律责任，如恶意举报他人可能构成侵权。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44986" y="1730627"/>
            <a:ext cx="503367" cy="44069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998219" y="5469976"/>
            <a:ext cx="596900" cy="596305"/>
          </a:xfrm>
          <a:prstGeom prst="ellipse">
            <a:avLst/>
          </a:prstGeom>
          <a:solidFill>
            <a:schemeClr val="accent1"/>
          </a:solidFill>
          <a:ln>
            <a:noFill/>
            <a:prstDash val="solid"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692276" y="5588000"/>
            <a:ext cx="1221486" cy="3436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67576" y="5588000"/>
            <a:ext cx="1221486" cy="3436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权利行使的边界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401300" y="0"/>
            <a:ext cx="1814492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215114" y="1909582"/>
            <a:ext cx="5180399" cy="3606994"/>
          </a:xfrm>
          <a:prstGeom prst="snip2DiagRect">
            <a:avLst>
              <a:gd name="adj1" fmla="val 0"/>
              <a:gd name="adj2" fmla="val 6389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20527" y="2529853"/>
            <a:ext cx="4969578" cy="2815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80000"/>
                  </a:srgbClr>
                </a:solidFill>
                <a:latin typeface="Source Han Sans"/>
                <a:ea typeface="Source Han Sans"/>
                <a:cs typeface="Source Han Sans"/>
              </a:rPr>
              <a:t>在行使权利过程中，证据是维护自身权益的关键，要注重收集和保存相关证据，如合同、协议、录音、视频等，如在劳动纠纷中，工资单、劳动合同是重要证据。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20527" y="2264098"/>
            <a:ext cx="4969578" cy="2822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证据的重要性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54118" y="1970012"/>
            <a:ext cx="187881" cy="18788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7592520" flipH="1">
            <a:off x="11181552" y="1863183"/>
            <a:ext cx="338716" cy="181221"/>
          </a:xfrm>
          <a:prstGeom prst="arc">
            <a:avLst>
              <a:gd name="adj1" fmla="val 19533974"/>
              <a:gd name="adj2" fmla="val 14688243"/>
            </a:avLst>
          </a:prstGeom>
          <a:noFill/>
          <a:ln w="539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17712" y="1909582"/>
            <a:ext cx="5180399" cy="3606994"/>
          </a:xfrm>
          <a:prstGeom prst="snip2DiagRect">
            <a:avLst>
              <a:gd name="adj1" fmla="val 0"/>
              <a:gd name="adj2" fmla="val 6389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3125" y="2529853"/>
            <a:ext cx="4969578" cy="2815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80000"/>
                  </a:srgbClr>
                </a:solidFill>
                <a:latin typeface="Source Han Sans"/>
                <a:ea typeface="Source Han Sans"/>
                <a:cs typeface="Source Han Sans"/>
              </a:rPr>
              <a:t>收集证据时，必须遵循法律程序，不得采用非法手段获取证据，否则证据可能不被法院采信，如非法录音、偷拍等证据可能因违法而无效。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3125" y="2264098"/>
            <a:ext cx="4969578" cy="2822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证据的合法性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56716" y="1970012"/>
            <a:ext cx="187881" cy="18788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7592520" flipH="1">
            <a:off x="5684150" y="1863183"/>
            <a:ext cx="338716" cy="181221"/>
          </a:xfrm>
          <a:prstGeom prst="arc">
            <a:avLst>
              <a:gd name="adj1" fmla="val 19533974"/>
              <a:gd name="adj2" fmla="val 14688243"/>
            </a:avLst>
          </a:prstGeom>
          <a:noFill/>
          <a:ln w="539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证据收集与保存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26588" y="1315453"/>
            <a:ext cx="5159209" cy="5159209"/>
          </a:xfrm>
          <a:prstGeom prst="ellipse">
            <a:avLst/>
          </a:prstGeom>
          <a:solidFill>
            <a:schemeClr val="accent1">
              <a:lumMod val="20000"/>
              <a:lumOff val="80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10919" y="2380733"/>
            <a:ext cx="2826446" cy="2826446"/>
          </a:xfrm>
          <a:prstGeom prst="ellipse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80509" y="2850323"/>
            <a:ext cx="1887266" cy="188726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75147" y="3519680"/>
            <a:ext cx="497991" cy="45148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54082" y="2743011"/>
            <a:ext cx="3628923" cy="1954855"/>
          </a:xfrm>
          <a:custGeom>
            <a:avLst/>
            <a:gdLst>
              <a:gd name="connsiteX0" fmla="*/ 105941 w 2743200"/>
              <a:gd name="connsiteY0" fmla="*/ 1325461 h 1325461"/>
              <a:gd name="connsiteX1" fmla="*/ 2637259 w 2743200"/>
              <a:gd name="connsiteY1" fmla="*/ 1325461 h 1325461"/>
              <a:gd name="connsiteX2" fmla="*/ 2743200 w 2743200"/>
              <a:gd name="connsiteY2" fmla="*/ 1219520 h 1325461"/>
              <a:gd name="connsiteX3" fmla="*/ 2743200 w 2743200"/>
              <a:gd name="connsiteY3" fmla="*/ 260524 h 1325461"/>
              <a:gd name="connsiteX4" fmla="*/ 2741746 w 2743200"/>
              <a:gd name="connsiteY4" fmla="*/ 253322 h 1325461"/>
              <a:gd name="connsiteX5" fmla="*/ 2741746 w 2743200"/>
              <a:gd name="connsiteY5" fmla="*/ 3502 h 1325461"/>
              <a:gd name="connsiteX6" fmla="*/ 2738829 w 2743200"/>
              <a:gd name="connsiteY6" fmla="*/ 0 h 1325461"/>
              <a:gd name="connsiteX7" fmla="*/ 2610055 w 2743200"/>
              <a:gd name="connsiteY7" fmla="*/ 154583 h 1325461"/>
              <a:gd name="connsiteX8" fmla="*/ 105941 w 2743200"/>
              <a:gd name="connsiteY8" fmla="*/ 154583 h 1325461"/>
              <a:gd name="connsiteX9" fmla="*/ 0 w 2743200"/>
              <a:gd name="connsiteY9" fmla="*/ 260524 h 1325461"/>
              <a:gd name="connsiteX10" fmla="*/ 0 w 2743200"/>
              <a:gd name="connsiteY10" fmla="*/ 1219520 h 1325461"/>
              <a:gd name="connsiteX11" fmla="*/ 105941 w 2743200"/>
              <a:gd name="connsiteY11" fmla="*/ 1325461 h 1325461"/>
            </a:gdLst>
            <a:ahLst/>
            <a:cxnLst/>
            <a:rect l="l" t="t" r="r" b="b"/>
            <a:pathLst>
              <a:path w="2743200" h="1325461">
                <a:moveTo>
                  <a:pt x="105941" y="1325461"/>
                </a:moveTo>
                <a:lnTo>
                  <a:pt x="2637259" y="1325461"/>
                </a:lnTo>
                <a:cubicBezTo>
                  <a:pt x="2695769" y="1325461"/>
                  <a:pt x="2743200" y="1278030"/>
                  <a:pt x="2743200" y="1219520"/>
                </a:cubicBezTo>
                <a:lnTo>
                  <a:pt x="2743200" y="260524"/>
                </a:lnTo>
                <a:lnTo>
                  <a:pt x="2741746" y="253322"/>
                </a:lnTo>
                <a:lnTo>
                  <a:pt x="2741746" y="3502"/>
                </a:lnTo>
                <a:lnTo>
                  <a:pt x="2738829" y="0"/>
                </a:lnTo>
                <a:lnTo>
                  <a:pt x="2610055" y="154583"/>
                </a:lnTo>
                <a:lnTo>
                  <a:pt x="105941" y="154583"/>
                </a:lnTo>
                <a:cubicBezTo>
                  <a:pt x="47431" y="154583"/>
                  <a:pt x="0" y="202014"/>
                  <a:pt x="0" y="260524"/>
                </a:cubicBezTo>
                <a:lnTo>
                  <a:pt x="0" y="1219520"/>
                </a:lnTo>
                <a:cubicBezTo>
                  <a:pt x="0" y="1278030"/>
                  <a:pt x="47431" y="1325461"/>
                  <a:pt x="105941" y="1325461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4112" y="3304499"/>
            <a:ext cx="3493035" cy="10415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在遇到复杂的法律问题时，应及时咨询专业律师，获取专业的法律意见和指导，避免因法律知识不足而造成损失，律师的专业意见有助于正确行使权利。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5769" y="2905383"/>
            <a:ext cx="3491378" cy="415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咨询专业律师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7885182" y="2743011"/>
            <a:ext cx="3640036" cy="1954855"/>
          </a:xfrm>
          <a:custGeom>
            <a:avLst/>
            <a:gdLst>
              <a:gd name="connsiteX0" fmla="*/ 105941 w 2743200"/>
              <a:gd name="connsiteY0" fmla="*/ 1325461 h 1325461"/>
              <a:gd name="connsiteX1" fmla="*/ 2637259 w 2743200"/>
              <a:gd name="connsiteY1" fmla="*/ 1325461 h 1325461"/>
              <a:gd name="connsiteX2" fmla="*/ 2743200 w 2743200"/>
              <a:gd name="connsiteY2" fmla="*/ 1219520 h 1325461"/>
              <a:gd name="connsiteX3" fmla="*/ 2743200 w 2743200"/>
              <a:gd name="connsiteY3" fmla="*/ 260524 h 1325461"/>
              <a:gd name="connsiteX4" fmla="*/ 2741746 w 2743200"/>
              <a:gd name="connsiteY4" fmla="*/ 253322 h 1325461"/>
              <a:gd name="connsiteX5" fmla="*/ 2741746 w 2743200"/>
              <a:gd name="connsiteY5" fmla="*/ 3502 h 1325461"/>
              <a:gd name="connsiteX6" fmla="*/ 2738829 w 2743200"/>
              <a:gd name="connsiteY6" fmla="*/ 0 h 1325461"/>
              <a:gd name="connsiteX7" fmla="*/ 2610055 w 2743200"/>
              <a:gd name="connsiteY7" fmla="*/ 154583 h 1325461"/>
              <a:gd name="connsiteX8" fmla="*/ 105941 w 2743200"/>
              <a:gd name="connsiteY8" fmla="*/ 154583 h 1325461"/>
              <a:gd name="connsiteX9" fmla="*/ 0 w 2743200"/>
              <a:gd name="connsiteY9" fmla="*/ 260524 h 1325461"/>
              <a:gd name="connsiteX10" fmla="*/ 0 w 2743200"/>
              <a:gd name="connsiteY10" fmla="*/ 1219520 h 1325461"/>
              <a:gd name="connsiteX11" fmla="*/ 105941 w 2743200"/>
              <a:gd name="connsiteY11" fmla="*/ 1325461 h 1325461"/>
            </a:gdLst>
            <a:ahLst/>
            <a:cxnLst/>
            <a:rect l="l" t="t" r="r" b="b"/>
            <a:pathLst>
              <a:path w="2743200" h="1325461">
                <a:moveTo>
                  <a:pt x="105941" y="1325461"/>
                </a:moveTo>
                <a:lnTo>
                  <a:pt x="2637259" y="1325461"/>
                </a:lnTo>
                <a:cubicBezTo>
                  <a:pt x="2695769" y="1325461"/>
                  <a:pt x="2743200" y="1278030"/>
                  <a:pt x="2743200" y="1219520"/>
                </a:cubicBezTo>
                <a:lnTo>
                  <a:pt x="2743200" y="260524"/>
                </a:lnTo>
                <a:lnTo>
                  <a:pt x="2741746" y="253322"/>
                </a:lnTo>
                <a:lnTo>
                  <a:pt x="2741746" y="3502"/>
                </a:lnTo>
                <a:lnTo>
                  <a:pt x="2738829" y="0"/>
                </a:lnTo>
                <a:lnTo>
                  <a:pt x="2610055" y="154583"/>
                </a:lnTo>
                <a:lnTo>
                  <a:pt x="105941" y="154583"/>
                </a:lnTo>
                <a:cubicBezTo>
                  <a:pt x="47431" y="154583"/>
                  <a:pt x="0" y="202014"/>
                  <a:pt x="0" y="260524"/>
                </a:cubicBezTo>
                <a:lnTo>
                  <a:pt x="0" y="1219520"/>
                </a:lnTo>
                <a:cubicBezTo>
                  <a:pt x="0" y="1278030"/>
                  <a:pt x="47431" y="1325461"/>
                  <a:pt x="105941" y="1325461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61041" y="3304499"/>
            <a:ext cx="3500656" cy="10415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积极参加法律知识培训，提高自身的法律素养，增强依法行使权利的能力和水平，法律培训可以帮助公众更好地理解和运用法律。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61041" y="2905383"/>
            <a:ext cx="3491378" cy="415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参加法律培训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法律咨询与专业指导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案例分析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accent1">
              <a:lumMod val="20000"/>
              <a:lumOff val="80000"/>
              <a:alpha val="22000"/>
            </a:scheme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3647209"/>
            <a:ext cx="12192000" cy="3210791"/>
          </a:xfrm>
          <a:custGeom>
            <a:avLst/>
            <a:gdLst>
              <a:gd name="connsiteX0" fmla="*/ 11115320 w 12192000"/>
              <a:gd name="connsiteY0" fmla="*/ 50 h 3595463"/>
              <a:gd name="connsiteX1" fmla="*/ 12016809 w 12192000"/>
              <a:gd name="connsiteY1" fmla="*/ 107965 h 3595463"/>
              <a:gd name="connsiteX2" fmla="*/ 12192000 w 12192000"/>
              <a:gd name="connsiteY2" fmla="*/ 167661 h 3595463"/>
              <a:gd name="connsiteX3" fmla="*/ 12192000 w 12192000"/>
              <a:gd name="connsiteY3" fmla="*/ 3595463 h 3595463"/>
              <a:gd name="connsiteX4" fmla="*/ 0 w 12192000"/>
              <a:gd name="connsiteY4" fmla="*/ 3595463 h 3595463"/>
              <a:gd name="connsiteX5" fmla="*/ 0 w 12192000"/>
              <a:gd name="connsiteY5" fmla="*/ 2063550 h 3595463"/>
              <a:gd name="connsiteX6" fmla="*/ 1321 w 12192000"/>
              <a:gd name="connsiteY6" fmla="*/ 2072626 h 3595463"/>
              <a:gd name="connsiteX7" fmla="*/ 10574 w 12192000"/>
              <a:gd name="connsiteY7" fmla="*/ 2265448 h 3595463"/>
              <a:gd name="connsiteX8" fmla="*/ 3188928 w 12192000"/>
              <a:gd name="connsiteY8" fmla="*/ 2631826 h 3595463"/>
              <a:gd name="connsiteX9" fmla="*/ 8806826 w 12192000"/>
              <a:gd name="connsiteY9" fmla="*/ 391560 h 3595463"/>
              <a:gd name="connsiteX10" fmla="*/ 11115320 w 12192000"/>
              <a:gd name="connsiteY10" fmla="*/ 50 h 3595463"/>
            </a:gdLst>
            <a:ahLst/>
            <a:cxnLst/>
            <a:rect l="l" t="t" r="r" b="b"/>
            <a:pathLst>
              <a:path w="12192000" h="3595463">
                <a:moveTo>
                  <a:pt x="11115320" y="50"/>
                </a:moveTo>
                <a:cubicBezTo>
                  <a:pt x="11459512" y="1553"/>
                  <a:pt x="11767815" y="37161"/>
                  <a:pt x="12016809" y="107965"/>
                </a:cubicBezTo>
                <a:lnTo>
                  <a:pt x="12192000" y="167661"/>
                </a:lnTo>
                <a:lnTo>
                  <a:pt x="12192000" y="3595463"/>
                </a:lnTo>
                <a:lnTo>
                  <a:pt x="0" y="3595463"/>
                </a:lnTo>
                <a:lnTo>
                  <a:pt x="0" y="2063550"/>
                </a:lnTo>
                <a:lnTo>
                  <a:pt x="1321" y="2072626"/>
                </a:lnTo>
                <a:cubicBezTo>
                  <a:pt x="4405" y="2111769"/>
                  <a:pt x="7490" y="2264002"/>
                  <a:pt x="10574" y="2265448"/>
                </a:cubicBezTo>
                <a:cubicBezTo>
                  <a:pt x="561762" y="2532583"/>
                  <a:pt x="1722887" y="2944141"/>
                  <a:pt x="3188928" y="2631826"/>
                </a:cubicBezTo>
                <a:cubicBezTo>
                  <a:pt x="4654971" y="2319511"/>
                  <a:pt x="7230504" y="913766"/>
                  <a:pt x="8806826" y="391560"/>
                </a:cubicBezTo>
                <a:cubicBezTo>
                  <a:pt x="9594988" y="130457"/>
                  <a:pt x="10426934" y="-2957"/>
                  <a:pt x="11115320" y="5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49752" y="6349830"/>
            <a:ext cx="1142116" cy="508170"/>
          </a:xfrm>
          <a:custGeom>
            <a:avLst/>
            <a:gdLst>
              <a:gd name="connsiteX0" fmla="*/ 1107623 w 1142116"/>
              <a:gd name="connsiteY0" fmla="*/ 480698 h 508170"/>
              <a:gd name="connsiteX1" fmla="*/ 1132014 w 1142116"/>
              <a:gd name="connsiteY1" fmla="*/ 490800 h 508170"/>
              <a:gd name="connsiteX2" fmla="*/ 1139208 w 1142116"/>
              <a:gd name="connsiteY2" fmla="*/ 508170 h 508170"/>
              <a:gd name="connsiteX3" fmla="*/ 1076038 w 1142116"/>
              <a:gd name="connsiteY3" fmla="*/ 508170 h 508170"/>
              <a:gd name="connsiteX4" fmla="*/ 1083233 w 1142116"/>
              <a:gd name="connsiteY4" fmla="*/ 490800 h 508170"/>
              <a:gd name="connsiteX5" fmla="*/ 1107623 w 1142116"/>
              <a:gd name="connsiteY5" fmla="*/ 480698 h 508170"/>
              <a:gd name="connsiteX6" fmla="*/ 928767 w 1142116"/>
              <a:gd name="connsiteY6" fmla="*/ 480698 h 508170"/>
              <a:gd name="connsiteX7" fmla="*/ 953158 w 1142116"/>
              <a:gd name="connsiteY7" fmla="*/ 490800 h 508170"/>
              <a:gd name="connsiteX8" fmla="*/ 960353 w 1142116"/>
              <a:gd name="connsiteY8" fmla="*/ 508170 h 508170"/>
              <a:gd name="connsiteX9" fmla="*/ 897182 w 1142116"/>
              <a:gd name="connsiteY9" fmla="*/ 508170 h 508170"/>
              <a:gd name="connsiteX10" fmla="*/ 904377 w 1142116"/>
              <a:gd name="connsiteY10" fmla="*/ 490800 h 508170"/>
              <a:gd name="connsiteX11" fmla="*/ 928767 w 1142116"/>
              <a:gd name="connsiteY11" fmla="*/ 480698 h 508170"/>
              <a:gd name="connsiteX12" fmla="*/ 749913 w 1142116"/>
              <a:gd name="connsiteY12" fmla="*/ 480698 h 508170"/>
              <a:gd name="connsiteX13" fmla="*/ 774304 w 1142116"/>
              <a:gd name="connsiteY13" fmla="*/ 490800 h 508170"/>
              <a:gd name="connsiteX14" fmla="*/ 781498 w 1142116"/>
              <a:gd name="connsiteY14" fmla="*/ 508170 h 508170"/>
              <a:gd name="connsiteX15" fmla="*/ 718327 w 1142116"/>
              <a:gd name="connsiteY15" fmla="*/ 508170 h 508170"/>
              <a:gd name="connsiteX16" fmla="*/ 725522 w 1142116"/>
              <a:gd name="connsiteY16" fmla="*/ 490800 h 508170"/>
              <a:gd name="connsiteX17" fmla="*/ 749913 w 1142116"/>
              <a:gd name="connsiteY17" fmla="*/ 480698 h 508170"/>
              <a:gd name="connsiteX18" fmla="*/ 571058 w 1142116"/>
              <a:gd name="connsiteY18" fmla="*/ 480698 h 508170"/>
              <a:gd name="connsiteX19" fmla="*/ 595449 w 1142116"/>
              <a:gd name="connsiteY19" fmla="*/ 490800 h 508170"/>
              <a:gd name="connsiteX20" fmla="*/ 602643 w 1142116"/>
              <a:gd name="connsiteY20" fmla="*/ 508170 h 508170"/>
              <a:gd name="connsiteX21" fmla="*/ 539472 w 1142116"/>
              <a:gd name="connsiteY21" fmla="*/ 508170 h 508170"/>
              <a:gd name="connsiteX22" fmla="*/ 546668 w 1142116"/>
              <a:gd name="connsiteY22" fmla="*/ 490800 h 508170"/>
              <a:gd name="connsiteX23" fmla="*/ 571058 w 1142116"/>
              <a:gd name="connsiteY23" fmla="*/ 480698 h 508170"/>
              <a:gd name="connsiteX24" fmla="*/ 392203 w 1142116"/>
              <a:gd name="connsiteY24" fmla="*/ 480698 h 508170"/>
              <a:gd name="connsiteX25" fmla="*/ 416594 w 1142116"/>
              <a:gd name="connsiteY25" fmla="*/ 490800 h 508170"/>
              <a:gd name="connsiteX26" fmla="*/ 423789 w 1142116"/>
              <a:gd name="connsiteY26" fmla="*/ 508170 h 508170"/>
              <a:gd name="connsiteX27" fmla="*/ 360618 w 1142116"/>
              <a:gd name="connsiteY27" fmla="*/ 508170 h 508170"/>
              <a:gd name="connsiteX28" fmla="*/ 367813 w 1142116"/>
              <a:gd name="connsiteY28" fmla="*/ 490800 h 508170"/>
              <a:gd name="connsiteX29" fmla="*/ 392203 w 1142116"/>
              <a:gd name="connsiteY29" fmla="*/ 480698 h 508170"/>
              <a:gd name="connsiteX30" fmla="*/ 213349 w 1142116"/>
              <a:gd name="connsiteY30" fmla="*/ 480698 h 508170"/>
              <a:gd name="connsiteX31" fmla="*/ 237740 w 1142116"/>
              <a:gd name="connsiteY31" fmla="*/ 490800 h 508170"/>
              <a:gd name="connsiteX32" fmla="*/ 244935 w 1142116"/>
              <a:gd name="connsiteY32" fmla="*/ 508170 h 508170"/>
              <a:gd name="connsiteX33" fmla="*/ 181763 w 1142116"/>
              <a:gd name="connsiteY33" fmla="*/ 508170 h 508170"/>
              <a:gd name="connsiteX34" fmla="*/ 188958 w 1142116"/>
              <a:gd name="connsiteY34" fmla="*/ 490800 h 508170"/>
              <a:gd name="connsiteX35" fmla="*/ 213349 w 1142116"/>
              <a:gd name="connsiteY35" fmla="*/ 480698 h 508170"/>
              <a:gd name="connsiteX36" fmla="*/ 34494 w 1142116"/>
              <a:gd name="connsiteY36" fmla="*/ 480698 h 508170"/>
              <a:gd name="connsiteX37" fmla="*/ 58885 w 1142116"/>
              <a:gd name="connsiteY37" fmla="*/ 490800 h 508170"/>
              <a:gd name="connsiteX38" fmla="*/ 66080 w 1142116"/>
              <a:gd name="connsiteY38" fmla="*/ 508170 h 508170"/>
              <a:gd name="connsiteX39" fmla="*/ 2909 w 1142116"/>
              <a:gd name="connsiteY39" fmla="*/ 508170 h 508170"/>
              <a:gd name="connsiteX40" fmla="*/ 10104 w 1142116"/>
              <a:gd name="connsiteY40" fmla="*/ 490800 h 508170"/>
              <a:gd name="connsiteX41" fmla="*/ 34494 w 1142116"/>
              <a:gd name="connsiteY41" fmla="*/ 480698 h 508170"/>
              <a:gd name="connsiteX42" fmla="*/ 1107623 w 1142116"/>
              <a:gd name="connsiteY42" fmla="*/ 320465 h 508170"/>
              <a:gd name="connsiteX43" fmla="*/ 1142116 w 1142116"/>
              <a:gd name="connsiteY43" fmla="*/ 354958 h 508170"/>
              <a:gd name="connsiteX44" fmla="*/ 1107623 w 1142116"/>
              <a:gd name="connsiteY44" fmla="*/ 389452 h 508170"/>
              <a:gd name="connsiteX45" fmla="*/ 1073129 w 1142116"/>
              <a:gd name="connsiteY45" fmla="*/ 354958 h 508170"/>
              <a:gd name="connsiteX46" fmla="*/ 1107623 w 1142116"/>
              <a:gd name="connsiteY46" fmla="*/ 320465 h 508170"/>
              <a:gd name="connsiteX47" fmla="*/ 928767 w 1142116"/>
              <a:gd name="connsiteY47" fmla="*/ 320465 h 508170"/>
              <a:gd name="connsiteX48" fmla="*/ 963261 w 1142116"/>
              <a:gd name="connsiteY48" fmla="*/ 354958 h 508170"/>
              <a:gd name="connsiteX49" fmla="*/ 928767 w 1142116"/>
              <a:gd name="connsiteY49" fmla="*/ 389452 h 508170"/>
              <a:gd name="connsiteX50" fmla="*/ 894274 w 1142116"/>
              <a:gd name="connsiteY50" fmla="*/ 354958 h 508170"/>
              <a:gd name="connsiteX51" fmla="*/ 928767 w 1142116"/>
              <a:gd name="connsiteY51" fmla="*/ 320465 h 508170"/>
              <a:gd name="connsiteX52" fmla="*/ 749913 w 1142116"/>
              <a:gd name="connsiteY52" fmla="*/ 320465 h 508170"/>
              <a:gd name="connsiteX53" fmla="*/ 784406 w 1142116"/>
              <a:gd name="connsiteY53" fmla="*/ 354958 h 508170"/>
              <a:gd name="connsiteX54" fmla="*/ 749913 w 1142116"/>
              <a:gd name="connsiteY54" fmla="*/ 389452 h 508170"/>
              <a:gd name="connsiteX55" fmla="*/ 715419 w 1142116"/>
              <a:gd name="connsiteY55" fmla="*/ 354958 h 508170"/>
              <a:gd name="connsiteX56" fmla="*/ 749913 w 1142116"/>
              <a:gd name="connsiteY56" fmla="*/ 320465 h 508170"/>
              <a:gd name="connsiteX57" fmla="*/ 571058 w 1142116"/>
              <a:gd name="connsiteY57" fmla="*/ 320465 h 508170"/>
              <a:gd name="connsiteX58" fmla="*/ 605552 w 1142116"/>
              <a:gd name="connsiteY58" fmla="*/ 354958 h 508170"/>
              <a:gd name="connsiteX59" fmla="*/ 571058 w 1142116"/>
              <a:gd name="connsiteY59" fmla="*/ 389452 h 508170"/>
              <a:gd name="connsiteX60" fmla="*/ 536564 w 1142116"/>
              <a:gd name="connsiteY60" fmla="*/ 354958 h 508170"/>
              <a:gd name="connsiteX61" fmla="*/ 571058 w 1142116"/>
              <a:gd name="connsiteY61" fmla="*/ 320465 h 508170"/>
              <a:gd name="connsiteX62" fmla="*/ 392203 w 1142116"/>
              <a:gd name="connsiteY62" fmla="*/ 320465 h 508170"/>
              <a:gd name="connsiteX63" fmla="*/ 426697 w 1142116"/>
              <a:gd name="connsiteY63" fmla="*/ 354958 h 508170"/>
              <a:gd name="connsiteX64" fmla="*/ 392203 w 1142116"/>
              <a:gd name="connsiteY64" fmla="*/ 389452 h 508170"/>
              <a:gd name="connsiteX65" fmla="*/ 357710 w 1142116"/>
              <a:gd name="connsiteY65" fmla="*/ 354958 h 508170"/>
              <a:gd name="connsiteX66" fmla="*/ 392203 w 1142116"/>
              <a:gd name="connsiteY66" fmla="*/ 320465 h 508170"/>
              <a:gd name="connsiteX67" fmla="*/ 213349 w 1142116"/>
              <a:gd name="connsiteY67" fmla="*/ 320465 h 508170"/>
              <a:gd name="connsiteX68" fmla="*/ 247843 w 1142116"/>
              <a:gd name="connsiteY68" fmla="*/ 354958 h 508170"/>
              <a:gd name="connsiteX69" fmla="*/ 213349 w 1142116"/>
              <a:gd name="connsiteY69" fmla="*/ 389452 h 508170"/>
              <a:gd name="connsiteX70" fmla="*/ 178855 w 1142116"/>
              <a:gd name="connsiteY70" fmla="*/ 354958 h 508170"/>
              <a:gd name="connsiteX71" fmla="*/ 213349 w 1142116"/>
              <a:gd name="connsiteY71" fmla="*/ 320465 h 508170"/>
              <a:gd name="connsiteX72" fmla="*/ 34494 w 1142116"/>
              <a:gd name="connsiteY72" fmla="*/ 320465 h 508170"/>
              <a:gd name="connsiteX73" fmla="*/ 68988 w 1142116"/>
              <a:gd name="connsiteY73" fmla="*/ 354958 h 508170"/>
              <a:gd name="connsiteX74" fmla="*/ 34494 w 1142116"/>
              <a:gd name="connsiteY74" fmla="*/ 389452 h 508170"/>
              <a:gd name="connsiteX75" fmla="*/ 0 w 1142116"/>
              <a:gd name="connsiteY75" fmla="*/ 354958 h 508170"/>
              <a:gd name="connsiteX76" fmla="*/ 34494 w 1142116"/>
              <a:gd name="connsiteY76" fmla="*/ 320465 h 508170"/>
              <a:gd name="connsiteX77" fmla="*/ 1107623 w 1142116"/>
              <a:gd name="connsiteY77" fmla="*/ 160233 h 508170"/>
              <a:gd name="connsiteX78" fmla="*/ 1142116 w 1142116"/>
              <a:gd name="connsiteY78" fmla="*/ 194726 h 508170"/>
              <a:gd name="connsiteX79" fmla="*/ 1107623 w 1142116"/>
              <a:gd name="connsiteY79" fmla="*/ 229220 h 508170"/>
              <a:gd name="connsiteX80" fmla="*/ 1073129 w 1142116"/>
              <a:gd name="connsiteY80" fmla="*/ 194726 h 508170"/>
              <a:gd name="connsiteX81" fmla="*/ 1107623 w 1142116"/>
              <a:gd name="connsiteY81" fmla="*/ 160233 h 508170"/>
              <a:gd name="connsiteX82" fmla="*/ 928767 w 1142116"/>
              <a:gd name="connsiteY82" fmla="*/ 160233 h 508170"/>
              <a:gd name="connsiteX83" fmla="*/ 963261 w 1142116"/>
              <a:gd name="connsiteY83" fmla="*/ 194726 h 508170"/>
              <a:gd name="connsiteX84" fmla="*/ 928767 w 1142116"/>
              <a:gd name="connsiteY84" fmla="*/ 229220 h 508170"/>
              <a:gd name="connsiteX85" fmla="*/ 894274 w 1142116"/>
              <a:gd name="connsiteY85" fmla="*/ 194726 h 508170"/>
              <a:gd name="connsiteX86" fmla="*/ 928767 w 1142116"/>
              <a:gd name="connsiteY86" fmla="*/ 160233 h 508170"/>
              <a:gd name="connsiteX87" fmla="*/ 749913 w 1142116"/>
              <a:gd name="connsiteY87" fmla="*/ 160233 h 508170"/>
              <a:gd name="connsiteX88" fmla="*/ 784406 w 1142116"/>
              <a:gd name="connsiteY88" fmla="*/ 194726 h 508170"/>
              <a:gd name="connsiteX89" fmla="*/ 749913 w 1142116"/>
              <a:gd name="connsiteY89" fmla="*/ 229220 h 508170"/>
              <a:gd name="connsiteX90" fmla="*/ 715419 w 1142116"/>
              <a:gd name="connsiteY90" fmla="*/ 194726 h 508170"/>
              <a:gd name="connsiteX91" fmla="*/ 749913 w 1142116"/>
              <a:gd name="connsiteY91" fmla="*/ 160233 h 508170"/>
              <a:gd name="connsiteX92" fmla="*/ 571058 w 1142116"/>
              <a:gd name="connsiteY92" fmla="*/ 160233 h 508170"/>
              <a:gd name="connsiteX93" fmla="*/ 605552 w 1142116"/>
              <a:gd name="connsiteY93" fmla="*/ 194726 h 508170"/>
              <a:gd name="connsiteX94" fmla="*/ 571058 w 1142116"/>
              <a:gd name="connsiteY94" fmla="*/ 229220 h 508170"/>
              <a:gd name="connsiteX95" fmla="*/ 536564 w 1142116"/>
              <a:gd name="connsiteY95" fmla="*/ 194726 h 508170"/>
              <a:gd name="connsiteX96" fmla="*/ 571058 w 1142116"/>
              <a:gd name="connsiteY96" fmla="*/ 160233 h 508170"/>
              <a:gd name="connsiteX97" fmla="*/ 392203 w 1142116"/>
              <a:gd name="connsiteY97" fmla="*/ 160233 h 508170"/>
              <a:gd name="connsiteX98" fmla="*/ 426697 w 1142116"/>
              <a:gd name="connsiteY98" fmla="*/ 194726 h 508170"/>
              <a:gd name="connsiteX99" fmla="*/ 392203 w 1142116"/>
              <a:gd name="connsiteY99" fmla="*/ 229220 h 508170"/>
              <a:gd name="connsiteX100" fmla="*/ 357710 w 1142116"/>
              <a:gd name="connsiteY100" fmla="*/ 194726 h 508170"/>
              <a:gd name="connsiteX101" fmla="*/ 392203 w 1142116"/>
              <a:gd name="connsiteY101" fmla="*/ 160233 h 508170"/>
              <a:gd name="connsiteX102" fmla="*/ 213349 w 1142116"/>
              <a:gd name="connsiteY102" fmla="*/ 160233 h 508170"/>
              <a:gd name="connsiteX103" fmla="*/ 247843 w 1142116"/>
              <a:gd name="connsiteY103" fmla="*/ 194726 h 508170"/>
              <a:gd name="connsiteX104" fmla="*/ 213349 w 1142116"/>
              <a:gd name="connsiteY104" fmla="*/ 229220 h 508170"/>
              <a:gd name="connsiteX105" fmla="*/ 178855 w 1142116"/>
              <a:gd name="connsiteY105" fmla="*/ 194726 h 508170"/>
              <a:gd name="connsiteX106" fmla="*/ 213349 w 1142116"/>
              <a:gd name="connsiteY106" fmla="*/ 160233 h 508170"/>
              <a:gd name="connsiteX107" fmla="*/ 34494 w 1142116"/>
              <a:gd name="connsiteY107" fmla="*/ 160233 h 508170"/>
              <a:gd name="connsiteX108" fmla="*/ 68988 w 1142116"/>
              <a:gd name="connsiteY108" fmla="*/ 194726 h 508170"/>
              <a:gd name="connsiteX109" fmla="*/ 34494 w 1142116"/>
              <a:gd name="connsiteY109" fmla="*/ 229220 h 508170"/>
              <a:gd name="connsiteX110" fmla="*/ 0 w 1142116"/>
              <a:gd name="connsiteY110" fmla="*/ 194726 h 508170"/>
              <a:gd name="connsiteX111" fmla="*/ 34494 w 1142116"/>
              <a:gd name="connsiteY111" fmla="*/ 160233 h 508170"/>
              <a:gd name="connsiteX112" fmla="*/ 1107623 w 1142116"/>
              <a:gd name="connsiteY112" fmla="*/ 0 h 508170"/>
              <a:gd name="connsiteX113" fmla="*/ 1142116 w 1142116"/>
              <a:gd name="connsiteY113" fmla="*/ 34494 h 508170"/>
              <a:gd name="connsiteX114" fmla="*/ 1107623 w 1142116"/>
              <a:gd name="connsiteY114" fmla="*/ 68988 h 508170"/>
              <a:gd name="connsiteX115" fmla="*/ 1073129 w 1142116"/>
              <a:gd name="connsiteY115" fmla="*/ 34494 h 508170"/>
              <a:gd name="connsiteX116" fmla="*/ 1107623 w 1142116"/>
              <a:gd name="connsiteY116" fmla="*/ 0 h 508170"/>
              <a:gd name="connsiteX117" fmla="*/ 928767 w 1142116"/>
              <a:gd name="connsiteY117" fmla="*/ 0 h 508170"/>
              <a:gd name="connsiteX118" fmla="*/ 963261 w 1142116"/>
              <a:gd name="connsiteY118" fmla="*/ 34494 h 508170"/>
              <a:gd name="connsiteX119" fmla="*/ 928767 w 1142116"/>
              <a:gd name="connsiteY119" fmla="*/ 68988 h 508170"/>
              <a:gd name="connsiteX120" fmla="*/ 894274 w 1142116"/>
              <a:gd name="connsiteY120" fmla="*/ 34494 h 508170"/>
              <a:gd name="connsiteX121" fmla="*/ 928767 w 1142116"/>
              <a:gd name="connsiteY121" fmla="*/ 0 h 508170"/>
              <a:gd name="connsiteX122" fmla="*/ 749913 w 1142116"/>
              <a:gd name="connsiteY122" fmla="*/ 0 h 508170"/>
              <a:gd name="connsiteX123" fmla="*/ 784406 w 1142116"/>
              <a:gd name="connsiteY123" fmla="*/ 34494 h 508170"/>
              <a:gd name="connsiteX124" fmla="*/ 749913 w 1142116"/>
              <a:gd name="connsiteY124" fmla="*/ 68988 h 508170"/>
              <a:gd name="connsiteX125" fmla="*/ 715419 w 1142116"/>
              <a:gd name="connsiteY125" fmla="*/ 34494 h 508170"/>
              <a:gd name="connsiteX126" fmla="*/ 749913 w 1142116"/>
              <a:gd name="connsiteY126" fmla="*/ 0 h 508170"/>
              <a:gd name="connsiteX127" fmla="*/ 571058 w 1142116"/>
              <a:gd name="connsiteY127" fmla="*/ 0 h 508170"/>
              <a:gd name="connsiteX128" fmla="*/ 605552 w 1142116"/>
              <a:gd name="connsiteY128" fmla="*/ 34494 h 508170"/>
              <a:gd name="connsiteX129" fmla="*/ 571058 w 1142116"/>
              <a:gd name="connsiteY129" fmla="*/ 68988 h 508170"/>
              <a:gd name="connsiteX130" fmla="*/ 536564 w 1142116"/>
              <a:gd name="connsiteY130" fmla="*/ 34494 h 508170"/>
              <a:gd name="connsiteX131" fmla="*/ 571058 w 1142116"/>
              <a:gd name="connsiteY131" fmla="*/ 0 h 508170"/>
              <a:gd name="connsiteX132" fmla="*/ 392203 w 1142116"/>
              <a:gd name="connsiteY132" fmla="*/ 0 h 508170"/>
              <a:gd name="connsiteX133" fmla="*/ 426697 w 1142116"/>
              <a:gd name="connsiteY133" fmla="*/ 34494 h 508170"/>
              <a:gd name="connsiteX134" fmla="*/ 392203 w 1142116"/>
              <a:gd name="connsiteY134" fmla="*/ 68988 h 508170"/>
              <a:gd name="connsiteX135" fmla="*/ 357710 w 1142116"/>
              <a:gd name="connsiteY135" fmla="*/ 34494 h 508170"/>
              <a:gd name="connsiteX136" fmla="*/ 392203 w 1142116"/>
              <a:gd name="connsiteY136" fmla="*/ 0 h 508170"/>
              <a:gd name="connsiteX137" fmla="*/ 213349 w 1142116"/>
              <a:gd name="connsiteY137" fmla="*/ 0 h 508170"/>
              <a:gd name="connsiteX138" fmla="*/ 247843 w 1142116"/>
              <a:gd name="connsiteY138" fmla="*/ 34494 h 508170"/>
              <a:gd name="connsiteX139" fmla="*/ 213349 w 1142116"/>
              <a:gd name="connsiteY139" fmla="*/ 68988 h 508170"/>
              <a:gd name="connsiteX140" fmla="*/ 178855 w 1142116"/>
              <a:gd name="connsiteY140" fmla="*/ 34494 h 508170"/>
              <a:gd name="connsiteX141" fmla="*/ 213349 w 1142116"/>
              <a:gd name="connsiteY141" fmla="*/ 0 h 508170"/>
              <a:gd name="connsiteX142" fmla="*/ 34494 w 1142116"/>
              <a:gd name="connsiteY142" fmla="*/ 0 h 508170"/>
              <a:gd name="connsiteX143" fmla="*/ 68988 w 1142116"/>
              <a:gd name="connsiteY143" fmla="*/ 34494 h 508170"/>
              <a:gd name="connsiteX144" fmla="*/ 34494 w 1142116"/>
              <a:gd name="connsiteY144" fmla="*/ 68988 h 508170"/>
              <a:gd name="connsiteX145" fmla="*/ 0 w 1142116"/>
              <a:gd name="connsiteY145" fmla="*/ 34494 h 508170"/>
              <a:gd name="connsiteX146" fmla="*/ 34494 w 1142116"/>
              <a:gd name="connsiteY146" fmla="*/ 0 h 508170"/>
            </a:gdLst>
            <a:ahLst/>
            <a:cxnLst/>
            <a:rect l="l" t="t" r="r" b="b"/>
            <a:pathLst>
              <a:path w="1142116" h="508170">
                <a:moveTo>
                  <a:pt x="1107623" y="480698"/>
                </a:moveTo>
                <a:cubicBezTo>
                  <a:pt x="1117148" y="480698"/>
                  <a:pt x="1125772" y="484559"/>
                  <a:pt x="1132014" y="490800"/>
                </a:cubicBezTo>
                <a:lnTo>
                  <a:pt x="1139208" y="508170"/>
                </a:lnTo>
                <a:lnTo>
                  <a:pt x="1076038" y="508170"/>
                </a:lnTo>
                <a:lnTo>
                  <a:pt x="1083233" y="490800"/>
                </a:lnTo>
                <a:cubicBezTo>
                  <a:pt x="1089475" y="484559"/>
                  <a:pt x="1098098" y="480698"/>
                  <a:pt x="1107623" y="480698"/>
                </a:cubicBezTo>
                <a:close/>
                <a:moveTo>
                  <a:pt x="928767" y="480698"/>
                </a:moveTo>
                <a:cubicBezTo>
                  <a:pt x="938292" y="480698"/>
                  <a:pt x="946916" y="484559"/>
                  <a:pt x="953158" y="490800"/>
                </a:cubicBezTo>
                <a:lnTo>
                  <a:pt x="960353" y="508170"/>
                </a:lnTo>
                <a:lnTo>
                  <a:pt x="897182" y="508170"/>
                </a:lnTo>
                <a:lnTo>
                  <a:pt x="904377" y="490800"/>
                </a:lnTo>
                <a:cubicBezTo>
                  <a:pt x="910619" y="484559"/>
                  <a:pt x="919242" y="480698"/>
                  <a:pt x="928767" y="480698"/>
                </a:cubicBezTo>
                <a:close/>
                <a:moveTo>
                  <a:pt x="749913" y="480698"/>
                </a:moveTo>
                <a:cubicBezTo>
                  <a:pt x="759438" y="480698"/>
                  <a:pt x="768062" y="484559"/>
                  <a:pt x="774304" y="490800"/>
                </a:cubicBezTo>
                <a:lnTo>
                  <a:pt x="781498" y="508170"/>
                </a:lnTo>
                <a:lnTo>
                  <a:pt x="718327" y="508170"/>
                </a:lnTo>
                <a:lnTo>
                  <a:pt x="725522" y="490800"/>
                </a:lnTo>
                <a:cubicBezTo>
                  <a:pt x="731764" y="484559"/>
                  <a:pt x="740388" y="480698"/>
                  <a:pt x="749913" y="480698"/>
                </a:cubicBezTo>
                <a:close/>
                <a:moveTo>
                  <a:pt x="571058" y="480698"/>
                </a:moveTo>
                <a:cubicBezTo>
                  <a:pt x="580583" y="480698"/>
                  <a:pt x="589207" y="484559"/>
                  <a:pt x="595449" y="490800"/>
                </a:cubicBezTo>
                <a:lnTo>
                  <a:pt x="602643" y="508170"/>
                </a:lnTo>
                <a:lnTo>
                  <a:pt x="539472" y="508170"/>
                </a:lnTo>
                <a:lnTo>
                  <a:pt x="546668" y="490800"/>
                </a:lnTo>
                <a:cubicBezTo>
                  <a:pt x="552910" y="484559"/>
                  <a:pt x="561533" y="480698"/>
                  <a:pt x="571058" y="480698"/>
                </a:cubicBezTo>
                <a:close/>
                <a:moveTo>
                  <a:pt x="392203" y="480698"/>
                </a:moveTo>
                <a:cubicBezTo>
                  <a:pt x="401728" y="480698"/>
                  <a:pt x="410352" y="484559"/>
                  <a:pt x="416594" y="490800"/>
                </a:cubicBezTo>
                <a:lnTo>
                  <a:pt x="423789" y="508170"/>
                </a:lnTo>
                <a:lnTo>
                  <a:pt x="360618" y="508170"/>
                </a:lnTo>
                <a:lnTo>
                  <a:pt x="367813" y="490800"/>
                </a:lnTo>
                <a:cubicBezTo>
                  <a:pt x="374055" y="484559"/>
                  <a:pt x="382678" y="480698"/>
                  <a:pt x="392203" y="480698"/>
                </a:cubicBezTo>
                <a:close/>
                <a:moveTo>
                  <a:pt x="213349" y="480698"/>
                </a:moveTo>
                <a:cubicBezTo>
                  <a:pt x="222874" y="480698"/>
                  <a:pt x="231497" y="484559"/>
                  <a:pt x="237740" y="490800"/>
                </a:cubicBezTo>
                <a:lnTo>
                  <a:pt x="244935" y="508170"/>
                </a:lnTo>
                <a:lnTo>
                  <a:pt x="181763" y="508170"/>
                </a:lnTo>
                <a:lnTo>
                  <a:pt x="188958" y="490800"/>
                </a:lnTo>
                <a:cubicBezTo>
                  <a:pt x="195200" y="484559"/>
                  <a:pt x="203824" y="480698"/>
                  <a:pt x="213349" y="480698"/>
                </a:cubicBezTo>
                <a:close/>
                <a:moveTo>
                  <a:pt x="34494" y="480698"/>
                </a:moveTo>
                <a:cubicBezTo>
                  <a:pt x="44019" y="480698"/>
                  <a:pt x="52643" y="484559"/>
                  <a:pt x="58885" y="490800"/>
                </a:cubicBezTo>
                <a:lnTo>
                  <a:pt x="66080" y="508170"/>
                </a:lnTo>
                <a:lnTo>
                  <a:pt x="2909" y="508170"/>
                </a:lnTo>
                <a:lnTo>
                  <a:pt x="10104" y="490800"/>
                </a:lnTo>
                <a:cubicBezTo>
                  <a:pt x="16346" y="484559"/>
                  <a:pt x="24969" y="480698"/>
                  <a:pt x="34494" y="480698"/>
                </a:cubicBezTo>
                <a:close/>
                <a:moveTo>
                  <a:pt x="1107623" y="320465"/>
                </a:moveTo>
                <a:cubicBezTo>
                  <a:pt x="1126673" y="320465"/>
                  <a:pt x="1142116" y="335908"/>
                  <a:pt x="1142116" y="354958"/>
                </a:cubicBezTo>
                <a:cubicBezTo>
                  <a:pt x="1142116" y="374008"/>
                  <a:pt x="1126673" y="389452"/>
                  <a:pt x="1107623" y="389452"/>
                </a:cubicBezTo>
                <a:cubicBezTo>
                  <a:pt x="1088573" y="389452"/>
                  <a:pt x="1073129" y="374008"/>
                  <a:pt x="1073129" y="354958"/>
                </a:cubicBezTo>
                <a:cubicBezTo>
                  <a:pt x="1073129" y="335908"/>
                  <a:pt x="1088573" y="320465"/>
                  <a:pt x="1107623" y="320465"/>
                </a:cubicBezTo>
                <a:close/>
                <a:moveTo>
                  <a:pt x="928767" y="320465"/>
                </a:moveTo>
                <a:cubicBezTo>
                  <a:pt x="947817" y="320465"/>
                  <a:pt x="963261" y="335908"/>
                  <a:pt x="963261" y="354958"/>
                </a:cubicBezTo>
                <a:cubicBezTo>
                  <a:pt x="963261" y="374008"/>
                  <a:pt x="947817" y="389452"/>
                  <a:pt x="928767" y="389452"/>
                </a:cubicBezTo>
                <a:cubicBezTo>
                  <a:pt x="909718" y="389452"/>
                  <a:pt x="894274" y="374008"/>
                  <a:pt x="894274" y="354958"/>
                </a:cubicBezTo>
                <a:cubicBezTo>
                  <a:pt x="894274" y="335908"/>
                  <a:pt x="909718" y="320465"/>
                  <a:pt x="928767" y="320465"/>
                </a:cubicBezTo>
                <a:close/>
                <a:moveTo>
                  <a:pt x="749913" y="320465"/>
                </a:moveTo>
                <a:cubicBezTo>
                  <a:pt x="768963" y="320465"/>
                  <a:pt x="784406" y="335908"/>
                  <a:pt x="784406" y="354958"/>
                </a:cubicBezTo>
                <a:cubicBezTo>
                  <a:pt x="784406" y="374008"/>
                  <a:pt x="768963" y="389452"/>
                  <a:pt x="749913" y="389452"/>
                </a:cubicBezTo>
                <a:cubicBezTo>
                  <a:pt x="730863" y="389452"/>
                  <a:pt x="715419" y="374008"/>
                  <a:pt x="715419" y="354958"/>
                </a:cubicBezTo>
                <a:cubicBezTo>
                  <a:pt x="715419" y="335908"/>
                  <a:pt x="730863" y="320465"/>
                  <a:pt x="749913" y="320465"/>
                </a:cubicBezTo>
                <a:close/>
                <a:moveTo>
                  <a:pt x="571058" y="320465"/>
                </a:moveTo>
                <a:cubicBezTo>
                  <a:pt x="590108" y="320465"/>
                  <a:pt x="605552" y="335908"/>
                  <a:pt x="605552" y="354958"/>
                </a:cubicBezTo>
                <a:cubicBezTo>
                  <a:pt x="605552" y="374008"/>
                  <a:pt x="590108" y="389452"/>
                  <a:pt x="571058" y="389452"/>
                </a:cubicBezTo>
                <a:cubicBezTo>
                  <a:pt x="552008" y="389452"/>
                  <a:pt x="536564" y="374008"/>
                  <a:pt x="536564" y="354958"/>
                </a:cubicBezTo>
                <a:cubicBezTo>
                  <a:pt x="536564" y="335908"/>
                  <a:pt x="552008" y="320465"/>
                  <a:pt x="571058" y="320465"/>
                </a:cubicBezTo>
                <a:close/>
                <a:moveTo>
                  <a:pt x="392203" y="320465"/>
                </a:moveTo>
                <a:cubicBezTo>
                  <a:pt x="411253" y="320465"/>
                  <a:pt x="426697" y="335908"/>
                  <a:pt x="426697" y="354958"/>
                </a:cubicBezTo>
                <a:cubicBezTo>
                  <a:pt x="426697" y="374008"/>
                  <a:pt x="411253" y="389452"/>
                  <a:pt x="392203" y="389452"/>
                </a:cubicBezTo>
                <a:cubicBezTo>
                  <a:pt x="373153" y="389452"/>
                  <a:pt x="357710" y="374008"/>
                  <a:pt x="357710" y="354958"/>
                </a:cubicBezTo>
                <a:cubicBezTo>
                  <a:pt x="357710" y="335908"/>
                  <a:pt x="373153" y="320465"/>
                  <a:pt x="392203" y="320465"/>
                </a:cubicBezTo>
                <a:close/>
                <a:moveTo>
                  <a:pt x="213349" y="320465"/>
                </a:moveTo>
                <a:cubicBezTo>
                  <a:pt x="232399" y="320465"/>
                  <a:pt x="247843" y="335908"/>
                  <a:pt x="247843" y="354958"/>
                </a:cubicBezTo>
                <a:cubicBezTo>
                  <a:pt x="247843" y="374008"/>
                  <a:pt x="232399" y="389452"/>
                  <a:pt x="213349" y="389452"/>
                </a:cubicBezTo>
                <a:cubicBezTo>
                  <a:pt x="194298" y="389452"/>
                  <a:pt x="178855" y="374008"/>
                  <a:pt x="178855" y="354958"/>
                </a:cubicBezTo>
                <a:cubicBezTo>
                  <a:pt x="178855" y="335908"/>
                  <a:pt x="194298" y="320465"/>
                  <a:pt x="213349" y="320465"/>
                </a:cubicBezTo>
                <a:close/>
                <a:moveTo>
                  <a:pt x="34494" y="320465"/>
                </a:moveTo>
                <a:cubicBezTo>
                  <a:pt x="53544" y="320465"/>
                  <a:pt x="68988" y="335908"/>
                  <a:pt x="68988" y="354958"/>
                </a:cubicBezTo>
                <a:cubicBezTo>
                  <a:pt x="68988" y="374008"/>
                  <a:pt x="53544" y="389452"/>
                  <a:pt x="34494" y="389452"/>
                </a:cubicBezTo>
                <a:cubicBezTo>
                  <a:pt x="15444" y="389452"/>
                  <a:pt x="0" y="374008"/>
                  <a:pt x="0" y="354958"/>
                </a:cubicBezTo>
                <a:cubicBezTo>
                  <a:pt x="0" y="335908"/>
                  <a:pt x="15444" y="320465"/>
                  <a:pt x="34494" y="320465"/>
                </a:cubicBezTo>
                <a:close/>
                <a:moveTo>
                  <a:pt x="1107623" y="160233"/>
                </a:moveTo>
                <a:cubicBezTo>
                  <a:pt x="1126673" y="160233"/>
                  <a:pt x="1142116" y="175676"/>
                  <a:pt x="1142116" y="194726"/>
                </a:cubicBezTo>
                <a:cubicBezTo>
                  <a:pt x="1142116" y="213776"/>
                  <a:pt x="1126673" y="229220"/>
                  <a:pt x="1107623" y="229220"/>
                </a:cubicBezTo>
                <a:cubicBezTo>
                  <a:pt x="1088573" y="229220"/>
                  <a:pt x="1073129" y="213776"/>
                  <a:pt x="1073129" y="194726"/>
                </a:cubicBezTo>
                <a:cubicBezTo>
                  <a:pt x="1073129" y="175676"/>
                  <a:pt x="1088573" y="160233"/>
                  <a:pt x="1107623" y="160233"/>
                </a:cubicBezTo>
                <a:close/>
                <a:moveTo>
                  <a:pt x="928767" y="160233"/>
                </a:moveTo>
                <a:cubicBezTo>
                  <a:pt x="947817" y="160233"/>
                  <a:pt x="963261" y="175676"/>
                  <a:pt x="963261" y="194726"/>
                </a:cubicBezTo>
                <a:cubicBezTo>
                  <a:pt x="963261" y="213776"/>
                  <a:pt x="947817" y="229220"/>
                  <a:pt x="928767" y="229220"/>
                </a:cubicBezTo>
                <a:cubicBezTo>
                  <a:pt x="909718" y="229220"/>
                  <a:pt x="894274" y="213776"/>
                  <a:pt x="894274" y="194726"/>
                </a:cubicBezTo>
                <a:cubicBezTo>
                  <a:pt x="894274" y="175676"/>
                  <a:pt x="909718" y="160233"/>
                  <a:pt x="928767" y="160233"/>
                </a:cubicBezTo>
                <a:close/>
                <a:moveTo>
                  <a:pt x="749913" y="160233"/>
                </a:moveTo>
                <a:cubicBezTo>
                  <a:pt x="768963" y="160233"/>
                  <a:pt x="784406" y="175676"/>
                  <a:pt x="784406" y="194726"/>
                </a:cubicBezTo>
                <a:cubicBezTo>
                  <a:pt x="784406" y="213776"/>
                  <a:pt x="768963" y="229220"/>
                  <a:pt x="749913" y="229220"/>
                </a:cubicBezTo>
                <a:cubicBezTo>
                  <a:pt x="730863" y="229220"/>
                  <a:pt x="715419" y="213776"/>
                  <a:pt x="715419" y="194726"/>
                </a:cubicBezTo>
                <a:cubicBezTo>
                  <a:pt x="715419" y="175676"/>
                  <a:pt x="730863" y="160233"/>
                  <a:pt x="749913" y="160233"/>
                </a:cubicBezTo>
                <a:close/>
                <a:moveTo>
                  <a:pt x="571058" y="160233"/>
                </a:moveTo>
                <a:cubicBezTo>
                  <a:pt x="590108" y="160233"/>
                  <a:pt x="605552" y="175676"/>
                  <a:pt x="605552" y="194726"/>
                </a:cubicBezTo>
                <a:cubicBezTo>
                  <a:pt x="605552" y="213776"/>
                  <a:pt x="590108" y="229220"/>
                  <a:pt x="571058" y="229220"/>
                </a:cubicBezTo>
                <a:cubicBezTo>
                  <a:pt x="552008" y="229220"/>
                  <a:pt x="536564" y="213776"/>
                  <a:pt x="536564" y="194726"/>
                </a:cubicBezTo>
                <a:cubicBezTo>
                  <a:pt x="536564" y="175676"/>
                  <a:pt x="552008" y="160233"/>
                  <a:pt x="571058" y="160233"/>
                </a:cubicBezTo>
                <a:close/>
                <a:moveTo>
                  <a:pt x="392203" y="160233"/>
                </a:moveTo>
                <a:cubicBezTo>
                  <a:pt x="411253" y="160233"/>
                  <a:pt x="426697" y="175676"/>
                  <a:pt x="426697" y="194726"/>
                </a:cubicBezTo>
                <a:cubicBezTo>
                  <a:pt x="426697" y="213776"/>
                  <a:pt x="411253" y="229220"/>
                  <a:pt x="392203" y="229220"/>
                </a:cubicBezTo>
                <a:cubicBezTo>
                  <a:pt x="373153" y="229220"/>
                  <a:pt x="357710" y="213776"/>
                  <a:pt x="357710" y="194726"/>
                </a:cubicBezTo>
                <a:cubicBezTo>
                  <a:pt x="357710" y="175676"/>
                  <a:pt x="373153" y="160233"/>
                  <a:pt x="392203" y="160233"/>
                </a:cubicBezTo>
                <a:close/>
                <a:moveTo>
                  <a:pt x="213349" y="160233"/>
                </a:moveTo>
                <a:cubicBezTo>
                  <a:pt x="232399" y="160233"/>
                  <a:pt x="247843" y="175676"/>
                  <a:pt x="247843" y="194726"/>
                </a:cubicBezTo>
                <a:cubicBezTo>
                  <a:pt x="247843" y="213776"/>
                  <a:pt x="232399" y="229220"/>
                  <a:pt x="213349" y="229220"/>
                </a:cubicBezTo>
                <a:cubicBezTo>
                  <a:pt x="194298" y="229220"/>
                  <a:pt x="178855" y="213776"/>
                  <a:pt x="178855" y="194726"/>
                </a:cubicBezTo>
                <a:cubicBezTo>
                  <a:pt x="178855" y="175676"/>
                  <a:pt x="194298" y="160233"/>
                  <a:pt x="213349" y="160233"/>
                </a:cubicBezTo>
                <a:close/>
                <a:moveTo>
                  <a:pt x="34494" y="160233"/>
                </a:moveTo>
                <a:cubicBezTo>
                  <a:pt x="53544" y="160233"/>
                  <a:pt x="68988" y="175676"/>
                  <a:pt x="68988" y="194726"/>
                </a:cubicBezTo>
                <a:cubicBezTo>
                  <a:pt x="68988" y="213776"/>
                  <a:pt x="53544" y="229220"/>
                  <a:pt x="34494" y="229220"/>
                </a:cubicBezTo>
                <a:cubicBezTo>
                  <a:pt x="15444" y="229220"/>
                  <a:pt x="0" y="213776"/>
                  <a:pt x="0" y="194726"/>
                </a:cubicBezTo>
                <a:cubicBezTo>
                  <a:pt x="0" y="175676"/>
                  <a:pt x="15444" y="160233"/>
                  <a:pt x="34494" y="160233"/>
                </a:cubicBezTo>
                <a:close/>
                <a:moveTo>
                  <a:pt x="1107623" y="0"/>
                </a:moveTo>
                <a:cubicBezTo>
                  <a:pt x="1126673" y="0"/>
                  <a:pt x="1142116" y="15444"/>
                  <a:pt x="1142116" y="34494"/>
                </a:cubicBezTo>
                <a:cubicBezTo>
                  <a:pt x="1142116" y="53543"/>
                  <a:pt x="1126673" y="68988"/>
                  <a:pt x="1107623" y="68988"/>
                </a:cubicBezTo>
                <a:cubicBezTo>
                  <a:pt x="1088573" y="68988"/>
                  <a:pt x="1073129" y="53543"/>
                  <a:pt x="1073129" y="34494"/>
                </a:cubicBezTo>
                <a:cubicBezTo>
                  <a:pt x="1073129" y="15444"/>
                  <a:pt x="1088573" y="0"/>
                  <a:pt x="1107623" y="0"/>
                </a:cubicBezTo>
                <a:close/>
                <a:moveTo>
                  <a:pt x="928767" y="0"/>
                </a:moveTo>
                <a:cubicBezTo>
                  <a:pt x="947817" y="0"/>
                  <a:pt x="963261" y="15444"/>
                  <a:pt x="963261" y="34494"/>
                </a:cubicBezTo>
                <a:cubicBezTo>
                  <a:pt x="963261" y="53543"/>
                  <a:pt x="947817" y="68988"/>
                  <a:pt x="928767" y="68988"/>
                </a:cubicBezTo>
                <a:cubicBezTo>
                  <a:pt x="909718" y="68988"/>
                  <a:pt x="894274" y="53543"/>
                  <a:pt x="894274" y="34494"/>
                </a:cubicBezTo>
                <a:cubicBezTo>
                  <a:pt x="894274" y="15444"/>
                  <a:pt x="909718" y="0"/>
                  <a:pt x="928767" y="0"/>
                </a:cubicBezTo>
                <a:close/>
                <a:moveTo>
                  <a:pt x="749913" y="0"/>
                </a:moveTo>
                <a:cubicBezTo>
                  <a:pt x="768963" y="0"/>
                  <a:pt x="784406" y="15444"/>
                  <a:pt x="784406" y="34494"/>
                </a:cubicBezTo>
                <a:cubicBezTo>
                  <a:pt x="784406" y="53543"/>
                  <a:pt x="768963" y="68988"/>
                  <a:pt x="749913" y="68988"/>
                </a:cubicBezTo>
                <a:cubicBezTo>
                  <a:pt x="730863" y="68988"/>
                  <a:pt x="715419" y="53543"/>
                  <a:pt x="715419" y="34494"/>
                </a:cubicBezTo>
                <a:cubicBezTo>
                  <a:pt x="715419" y="15444"/>
                  <a:pt x="730863" y="0"/>
                  <a:pt x="749913" y="0"/>
                </a:cubicBezTo>
                <a:close/>
                <a:moveTo>
                  <a:pt x="571058" y="0"/>
                </a:moveTo>
                <a:cubicBezTo>
                  <a:pt x="590108" y="0"/>
                  <a:pt x="605552" y="15444"/>
                  <a:pt x="605552" y="34494"/>
                </a:cubicBezTo>
                <a:cubicBezTo>
                  <a:pt x="605552" y="53543"/>
                  <a:pt x="590108" y="68988"/>
                  <a:pt x="571058" y="68988"/>
                </a:cubicBezTo>
                <a:cubicBezTo>
                  <a:pt x="552008" y="68988"/>
                  <a:pt x="536564" y="53543"/>
                  <a:pt x="536564" y="34494"/>
                </a:cubicBezTo>
                <a:cubicBezTo>
                  <a:pt x="536564" y="15444"/>
                  <a:pt x="552008" y="0"/>
                  <a:pt x="571058" y="0"/>
                </a:cubicBezTo>
                <a:close/>
                <a:moveTo>
                  <a:pt x="392203" y="0"/>
                </a:moveTo>
                <a:cubicBezTo>
                  <a:pt x="411253" y="0"/>
                  <a:pt x="426697" y="15444"/>
                  <a:pt x="426697" y="34494"/>
                </a:cubicBezTo>
                <a:cubicBezTo>
                  <a:pt x="426697" y="53543"/>
                  <a:pt x="411253" y="68988"/>
                  <a:pt x="392203" y="68988"/>
                </a:cubicBezTo>
                <a:cubicBezTo>
                  <a:pt x="373153" y="68988"/>
                  <a:pt x="357710" y="53543"/>
                  <a:pt x="357710" y="34494"/>
                </a:cubicBezTo>
                <a:cubicBezTo>
                  <a:pt x="357710" y="15444"/>
                  <a:pt x="373153" y="0"/>
                  <a:pt x="392203" y="0"/>
                </a:cubicBezTo>
                <a:close/>
                <a:moveTo>
                  <a:pt x="213349" y="0"/>
                </a:moveTo>
                <a:cubicBezTo>
                  <a:pt x="232399" y="0"/>
                  <a:pt x="247843" y="15444"/>
                  <a:pt x="247843" y="34494"/>
                </a:cubicBezTo>
                <a:cubicBezTo>
                  <a:pt x="247843" y="53543"/>
                  <a:pt x="232399" y="68988"/>
                  <a:pt x="213349" y="68988"/>
                </a:cubicBezTo>
                <a:cubicBezTo>
                  <a:pt x="194298" y="68988"/>
                  <a:pt x="178855" y="53543"/>
                  <a:pt x="178855" y="34494"/>
                </a:cubicBezTo>
                <a:cubicBezTo>
                  <a:pt x="178855" y="15444"/>
                  <a:pt x="194298" y="0"/>
                  <a:pt x="213349" y="0"/>
                </a:cubicBezTo>
                <a:close/>
                <a:moveTo>
                  <a:pt x="34494" y="0"/>
                </a:moveTo>
                <a:cubicBezTo>
                  <a:pt x="53544" y="0"/>
                  <a:pt x="68988" y="15444"/>
                  <a:pt x="68988" y="34494"/>
                </a:cubicBezTo>
                <a:cubicBezTo>
                  <a:pt x="68988" y="53543"/>
                  <a:pt x="53544" y="68988"/>
                  <a:pt x="34494" y="68988"/>
                </a:cubicBezTo>
                <a:cubicBezTo>
                  <a:pt x="15444" y="68988"/>
                  <a:pt x="0" y="53543"/>
                  <a:pt x="0" y="34494"/>
                </a:cubicBezTo>
                <a:cubicBezTo>
                  <a:pt x="0" y="15444"/>
                  <a:pt x="15444" y="0"/>
                  <a:pt x="3449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287708" y="0"/>
            <a:ext cx="1296696" cy="1123158"/>
          </a:xfrm>
          <a:custGeom>
            <a:avLst/>
            <a:gdLst>
              <a:gd name="connsiteX0" fmla="*/ 1086972 w 1296696"/>
              <a:gd name="connsiteY0" fmla="*/ 1123158 h 1123158"/>
              <a:gd name="connsiteX1" fmla="*/ 209723 w 1296696"/>
              <a:gd name="connsiteY1" fmla="*/ 1123158 h 1123158"/>
              <a:gd name="connsiteX2" fmla="*/ 189897 w 1296696"/>
              <a:gd name="connsiteY2" fmla="*/ 1106799 h 1123158"/>
              <a:gd name="connsiteX3" fmla="*/ 0 w 1296696"/>
              <a:gd name="connsiteY3" fmla="*/ 648348 h 1123158"/>
              <a:gd name="connsiteX4" fmla="*/ 648348 w 1296696"/>
              <a:gd name="connsiteY4" fmla="*/ 0 h 1123158"/>
              <a:gd name="connsiteX5" fmla="*/ 1296696 w 1296696"/>
              <a:gd name="connsiteY5" fmla="*/ 648348 h 1123158"/>
              <a:gd name="connsiteX6" fmla="*/ 1106799 w 1296696"/>
              <a:gd name="connsiteY6" fmla="*/ 1106799 h 1123158"/>
            </a:gdLst>
            <a:ahLst/>
            <a:cxnLst/>
            <a:rect l="l" t="t" r="r" b="b"/>
            <a:pathLst>
              <a:path w="1296696" h="1123158">
                <a:moveTo>
                  <a:pt x="1086972" y="1123158"/>
                </a:moveTo>
                <a:lnTo>
                  <a:pt x="209723" y="1123158"/>
                </a:lnTo>
                <a:lnTo>
                  <a:pt x="189897" y="1106799"/>
                </a:lnTo>
                <a:cubicBezTo>
                  <a:pt x="72569" y="989471"/>
                  <a:pt x="0" y="827384"/>
                  <a:pt x="0" y="648348"/>
                </a:cubicBezTo>
                <a:cubicBezTo>
                  <a:pt x="0" y="290275"/>
                  <a:pt x="290275" y="0"/>
                  <a:pt x="648348" y="0"/>
                </a:cubicBezTo>
                <a:cubicBezTo>
                  <a:pt x="1006421" y="0"/>
                  <a:pt x="1296696" y="290275"/>
                  <a:pt x="1296696" y="648348"/>
                </a:cubicBezTo>
                <a:cubicBezTo>
                  <a:pt x="1296696" y="827384"/>
                  <a:pt x="1224127" y="989471"/>
                  <a:pt x="1106799" y="1106799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106437" y="1123021"/>
            <a:ext cx="261559" cy="26155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 flipV="1">
            <a:off x="4312040" y="429237"/>
            <a:ext cx="379828" cy="379828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5573" y="609636"/>
            <a:ext cx="2198373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91254" y="961867"/>
            <a:ext cx="2841855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CONTENTS 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85573" y="1532966"/>
            <a:ext cx="10833327" cy="4601133"/>
          </a:xfrm>
          <a:prstGeom prst="roundRect">
            <a:avLst>
              <a:gd name="adj" fmla="val 693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73399" y="2512029"/>
            <a:ext cx="778078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089674" y="2363612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法律权利概述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67018" y="3579977"/>
            <a:ext cx="934563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089674" y="3428861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依法履行法律权利的途径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31679" y="2512029"/>
            <a:ext cx="934563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278268" y="2363612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依法履行法律权利的原则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231679" y="3579977"/>
            <a:ext cx="934563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278268" y="3428861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依法履行法律权利的注意事项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067018" y="4647926"/>
            <a:ext cx="934563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089674" y="4494111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案例分析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231679" y="4647926"/>
            <a:ext cx="934563" cy="67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632D0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278268" y="4494111"/>
            <a:ext cx="3506536" cy="9266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总结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18878" y="1533822"/>
            <a:ext cx="3878943" cy="4398175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bg1">
                <a:lumMod val="95000"/>
              </a:schemeClr>
            </a:solidFill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97200" y="1837738"/>
            <a:ext cx="22119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合同纠纷案例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689467" y="1733743"/>
            <a:ext cx="1312821" cy="896693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00294" y="1332404"/>
            <a:ext cx="1101981" cy="2059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96988" y="1332404"/>
            <a:ext cx="249525" cy="205971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93666" y="3012950"/>
            <a:ext cx="3316669" cy="25963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某甲与某乙签订房屋租赁合同，某乙未按约定支付租金，某甲通过诉讼途径成功追回租金及违约金，维护了自身合法权益，此案例体现了通过法律途径解决合同纠纷的有效性。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617107" y="5825393"/>
            <a:ext cx="1869786" cy="1066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94179" y="1533822"/>
            <a:ext cx="3878943" cy="4398175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bg1">
                <a:lumMod val="95000"/>
              </a:schemeClr>
            </a:solidFill>
            <a:miter/>
          </a:ln>
          <a:effectLst>
            <a:outerShdw blurRad="127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77200" y="1837738"/>
            <a:ext cx="2207280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侵权纠纷案例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6764768" y="1733743"/>
            <a:ext cx="1312821" cy="896693"/>
          </a:xfrm>
          <a:custGeom>
            <a:avLst/>
            <a:gdLst>
              <a:gd name="connsiteX0" fmla="*/ 1172998 w 1172998"/>
              <a:gd name="connsiteY0" fmla="*/ 0 h 801190"/>
              <a:gd name="connsiteX1" fmla="*/ 1172998 w 1172998"/>
              <a:gd name="connsiteY1" fmla="*/ 801190 h 801190"/>
              <a:gd name="connsiteX2" fmla="*/ 400595 w 1172998"/>
              <a:gd name="connsiteY2" fmla="*/ 801190 h 801190"/>
              <a:gd name="connsiteX3" fmla="*/ 0 w 1172998"/>
              <a:gd name="connsiteY3" fmla="*/ 400595 h 801190"/>
              <a:gd name="connsiteX4" fmla="*/ 400595 w 1172998"/>
              <a:gd name="connsiteY4" fmla="*/ 0 h 801190"/>
            </a:gdLst>
            <a:ahLst/>
            <a:cxnLst/>
            <a:rect l="l" t="t" r="r" b="b"/>
            <a:pathLst>
              <a:path w="1172998" h="801190">
                <a:moveTo>
                  <a:pt x="1172998" y="0"/>
                </a:moveTo>
                <a:lnTo>
                  <a:pt x="1172998" y="801190"/>
                </a:lnTo>
                <a:lnTo>
                  <a:pt x="400595" y="801190"/>
                </a:lnTo>
                <a:cubicBezTo>
                  <a:pt x="179352" y="801190"/>
                  <a:pt x="0" y="621838"/>
                  <a:pt x="0" y="400595"/>
                </a:cubicBezTo>
                <a:cubicBezTo>
                  <a:pt x="0" y="179352"/>
                  <a:pt x="179352" y="0"/>
                  <a:pt x="40059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75595" y="1332404"/>
            <a:ext cx="1101981" cy="20597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72289" y="1332404"/>
            <a:ext cx="249525" cy="205971"/>
          </a:xfrm>
          <a:custGeom>
            <a:avLst/>
            <a:gdLst>
              <a:gd name="connsiteX0" fmla="*/ 344091 w 688182"/>
              <a:gd name="connsiteY0" fmla="*/ 0 h 360510"/>
              <a:gd name="connsiteX1" fmla="*/ 688182 w 688182"/>
              <a:gd name="connsiteY1" fmla="*/ 344091 h 360510"/>
              <a:gd name="connsiteX2" fmla="*/ 686527 w 688182"/>
              <a:gd name="connsiteY2" fmla="*/ 360510 h 360510"/>
              <a:gd name="connsiteX3" fmla="*/ 1655 w 688182"/>
              <a:gd name="connsiteY3" fmla="*/ 360510 h 360510"/>
              <a:gd name="connsiteX4" fmla="*/ 0 w 688182"/>
              <a:gd name="connsiteY4" fmla="*/ 344091 h 360510"/>
              <a:gd name="connsiteX5" fmla="*/ 344091 w 688182"/>
              <a:gd name="connsiteY5" fmla="*/ 0 h 360510"/>
            </a:gdLst>
            <a:ahLst/>
            <a:cxnLst/>
            <a:rect l="l" t="t" r="r" b="b"/>
            <a:pathLst>
              <a:path w="688182" h="360510">
                <a:moveTo>
                  <a:pt x="344091" y="0"/>
                </a:moveTo>
                <a:cubicBezTo>
                  <a:pt x="534127" y="0"/>
                  <a:pt x="688182" y="154055"/>
                  <a:pt x="688182" y="344091"/>
                </a:cubicBezTo>
                <a:lnTo>
                  <a:pt x="686527" y="360510"/>
                </a:lnTo>
                <a:lnTo>
                  <a:pt x="1655" y="360510"/>
                </a:lnTo>
                <a:lnTo>
                  <a:pt x="0" y="344091"/>
                </a:lnTo>
                <a:cubicBezTo>
                  <a:pt x="0" y="154055"/>
                  <a:pt x="154055" y="0"/>
                  <a:pt x="344091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968967" y="3012949"/>
            <a:ext cx="3316669" cy="25963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某丙因邻居制造噪音干扰其正常生活，多次协商未果后，通过诉讼要求邻居停止侵权并赔偿精神损失，法院支持了其合理诉求，此案例展示了法律对公民生活安宁权的保护。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92408" y="5825393"/>
            <a:ext cx="1869786" cy="10660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943100" y="1736138"/>
            <a:ext cx="7641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035800" y="1736138"/>
            <a:ext cx="764179" cy="765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民事案例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4858522" y="3776118"/>
            <a:ext cx="457927" cy="95878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62851" y="3776118"/>
            <a:ext cx="457927" cy="95878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01946" y="2936361"/>
            <a:ext cx="1775407" cy="1775407"/>
          </a:xfrm>
          <a:prstGeom prst="ellipse">
            <a:avLst/>
          </a:prstGeom>
          <a:solidFill>
            <a:schemeClr val="accent1"/>
          </a:solidFill>
          <a:ln w="19050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393703" y="3128118"/>
            <a:ext cx="1391892" cy="1391892"/>
          </a:xfrm>
          <a:prstGeom prst="ellipse">
            <a:avLst/>
          </a:prstGeom>
          <a:solidFill>
            <a:schemeClr val="bg1"/>
          </a:solidFill>
          <a:ln w="19050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209633" y="3417269"/>
            <a:ext cx="835515" cy="835515"/>
          </a:xfrm>
          <a:prstGeom prst="ellipse">
            <a:avLst/>
          </a:prstGeom>
          <a:solidFill>
            <a:schemeClr val="accent2"/>
          </a:solidFill>
          <a:ln w="2857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134152" y="3417269"/>
            <a:ext cx="835515" cy="835515"/>
          </a:xfrm>
          <a:prstGeom prst="ellipse">
            <a:avLst/>
          </a:prstGeom>
          <a:solidFill>
            <a:schemeClr val="accent2"/>
          </a:solidFill>
          <a:ln w="2857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375758" y="3668998"/>
            <a:ext cx="352306" cy="33205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4434489" y="3666144"/>
            <a:ext cx="385802" cy="33776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027808"/>
            <a:ext cx="330971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故意伤害案例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3523204"/>
            <a:ext cx="3309716" cy="1592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某丁在遭受他人故意伤害后，及时报警并配合公安机关调查，最终使犯罪嫌疑人受到法律制裁，自身也获得了相应的赔偿，此案例说明了公民在遭受犯罪侵害时应及时寻求法律保护。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09184" y="3027808"/>
            <a:ext cx="3309716" cy="414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盗窃案例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09184" y="3523204"/>
            <a:ext cx="3309716" cy="1592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某戊家中被盗，其通过报警并提供线索，协助警方破案，追回被盗财物，维护了自身财产权益，此案例体现了公民在面对犯罪时的积极应对态度。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67135" y="3301550"/>
            <a:ext cx="1045028" cy="104502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刑事案例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845800" y="1381760"/>
            <a:ext cx="970280" cy="6814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9600">
                <a:ln w="15875">
                  <a:solidFill>
                    <a:srgbClr val="3860F4">
                      <a:alpha val="100000"/>
                    </a:srgbClr>
                  </a:solidFill>
                </a:ln>
                <a:noFill/>
                <a:latin typeface="Source Han Sans"/>
                <a:ea typeface="Source Han Sans"/>
                <a:cs typeface="Source Han Sans"/>
              </a:rPr>
              <a:t>”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197600" y="1702120"/>
            <a:ext cx="5321300" cy="3860480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376670" y="2377440"/>
            <a:ext cx="4963160" cy="2948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每个人依法行使权利，有助于维护社会的公平正义，构建和谐稳定的社会秩序，推动法治社会的建设。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97600" y="1709073"/>
            <a:ext cx="73660" cy="3827623"/>
          </a:xfrm>
          <a:prstGeom prst="roundRect">
            <a:avLst>
              <a:gd name="adj" fmla="val 5422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702120"/>
            <a:ext cx="5321300" cy="3860480"/>
          </a:xfrm>
          <a:prstGeom prst="round1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9470" y="2377440"/>
            <a:ext cx="4963160" cy="2948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依法履行法律权利能够有效维护自身合法权益，使个人在法律框架内实现自由和利益的最大化，是公民参与社会生活的重要保障。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1709073"/>
            <a:ext cx="73660" cy="3827623"/>
          </a:xfrm>
          <a:prstGeom prst="roundRect">
            <a:avLst>
              <a:gd name="adj" fmla="val 54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9469" y="198727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维护自身合法权益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376670" y="1987273"/>
            <a:ext cx="4964400" cy="2945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促进社会公平正义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依法履行法律权利的重要性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>
            <a:off x="4328220" y="4062672"/>
            <a:ext cx="1968532" cy="1968532"/>
          </a:xfrm>
          <a:prstGeom prst="blockArc">
            <a:avLst>
              <a:gd name="adj1" fmla="val 3780999"/>
              <a:gd name="adj2" fmla="val 20321677"/>
              <a:gd name="adj3" fmla="val 18694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>
            <a:off x="5111479" y="2684309"/>
            <a:ext cx="1968532" cy="1968532"/>
          </a:xfrm>
          <a:prstGeom prst="blockArc">
            <a:avLst>
              <a:gd name="adj1" fmla="val 4333997"/>
              <a:gd name="adj2" fmla="val 21509375"/>
              <a:gd name="adj3" fmla="val 18596"/>
            </a:avLst>
          </a:prstGeom>
          <a:gradFill>
            <a:gsLst>
              <a:gs pos="19000">
                <a:schemeClr val="accent1"/>
              </a:gs>
              <a:gs pos="87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99967" flipH="1">
            <a:off x="5882548" y="4035562"/>
            <a:ext cx="1968532" cy="1968532"/>
          </a:xfrm>
          <a:prstGeom prst="blockArc">
            <a:avLst>
              <a:gd name="adj1" fmla="val 1120196"/>
              <a:gd name="adj2" fmla="val 19441444"/>
              <a:gd name="adj3" fmla="val 16441"/>
            </a:avLst>
          </a:prstGeom>
          <a:gradFill>
            <a:gsLst>
              <a:gs pos="13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82551" y="433556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34168" y="4335566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08359" y="2939582"/>
            <a:ext cx="1368524" cy="136852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27000" sx="102000" sy="102000" algn="ctr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53592" y="4717374"/>
            <a:ext cx="529676" cy="60490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96630" y="4749646"/>
            <a:ext cx="540368" cy="54036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22437" y="3387301"/>
            <a:ext cx="540368" cy="47308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96754" y="1501204"/>
            <a:ext cx="4585793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提高法律意识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796754" y="1980202"/>
            <a:ext cx="4585793" cy="6559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公众应积极学习法律知识，提高法律意识，增强依法行使权利的自觉性，这是依法履行法律权利的基础。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29600" y="4271669"/>
            <a:ext cx="32893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依法行使权利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29600" y="4750666"/>
            <a:ext cx="3289300" cy="9592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6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行使权利时，要严格遵循法律程序和原则，做到依法、理性、有序，共同营造良好的法治环境，这是维护社会公平正义的重要保障。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99597" y="4271669"/>
            <a:ext cx="3251201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勇于维护权利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398" y="4750666"/>
            <a:ext cx="3290400" cy="9592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在自身合法权益受到侵害时，要勇于通过合法途径维护权利，不畏困难，不惧威胁，这是维护自身权益的关键。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依法履行法律权利的行动倡议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6930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388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7940" y="2827571"/>
            <a:ext cx="5728411" cy="18051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92194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10579" y="2301271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494935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80309" y="2301422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097679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83068" y="2324430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681411" y="2215882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794763" y="2301271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333823" y="2428903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260084" y="5534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328209" y="4918833"/>
            <a:ext cx="917463" cy="2807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法律权利概述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601088" y="1544320"/>
            <a:ext cx="4989825" cy="4419599"/>
            <a:chOff x="3601088" y="1544320"/>
            <a:chExt cx="4989825" cy="4419599"/>
          </a:xfrm>
        </p:grpSpPr>
        <p:sp>
          <p:nvSpPr>
            <p:cNvPr id="5" name="标题 1"/>
            <p:cNvSpPr txBox="1"/>
            <p:nvPr/>
          </p:nvSpPr>
          <p:spPr>
            <a:xfrm>
              <a:off x="6564563" y="1544320"/>
              <a:ext cx="2026350" cy="4419599"/>
            </a:xfrm>
            <a:custGeom>
              <a:avLst/>
              <a:gdLst>
                <a:gd name="connsiteX0" fmla="*/ 1105383 w 2026350"/>
                <a:gd name="connsiteY0" fmla="*/ 0 h 4833619"/>
                <a:gd name="connsiteX1" fmla="*/ 2026350 w 2026350"/>
                <a:gd name="connsiteY1" fmla="*/ 0 h 4833619"/>
                <a:gd name="connsiteX2" fmla="*/ 2026350 w 2026350"/>
                <a:gd name="connsiteY2" fmla="*/ 4811317 h 4833619"/>
                <a:gd name="connsiteX3" fmla="*/ 1105383 w 2026350"/>
                <a:gd name="connsiteY3" fmla="*/ 4811317 h 4833619"/>
                <a:gd name="connsiteX4" fmla="*/ 1105383 w 2026350"/>
                <a:gd name="connsiteY4" fmla="*/ 4833619 h 4833619"/>
                <a:gd name="connsiteX5" fmla="*/ 0 w 2026350"/>
                <a:gd name="connsiteY5" fmla="*/ 3055644 h 4833619"/>
                <a:gd name="connsiteX6" fmla="*/ 0 w 2026350"/>
                <a:gd name="connsiteY6" fmla="*/ 1777975 h 4833619"/>
              </a:gdLst>
              <a:ahLst/>
              <a:cxnLst/>
              <a:rect l="l" t="t" r="r" b="b"/>
              <a:pathLst>
                <a:path w="2026350" h="4833619">
                  <a:moveTo>
                    <a:pt x="1105383" y="0"/>
                  </a:moveTo>
                  <a:lnTo>
                    <a:pt x="2026350" y="0"/>
                  </a:lnTo>
                  <a:lnTo>
                    <a:pt x="2026350" y="4811317"/>
                  </a:lnTo>
                  <a:lnTo>
                    <a:pt x="1105383" y="4811317"/>
                  </a:lnTo>
                  <a:lnTo>
                    <a:pt x="1105383" y="4833619"/>
                  </a:lnTo>
                  <a:lnTo>
                    <a:pt x="0" y="3055644"/>
                  </a:lnTo>
                  <a:lnTo>
                    <a:pt x="0" y="177797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  <a:alpha val="43000"/>
                  </a:schemeClr>
                </a:gs>
                <a:gs pos="79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flipH="1">
              <a:off x="3601088" y="1544320"/>
              <a:ext cx="2026350" cy="4419599"/>
            </a:xfrm>
            <a:custGeom>
              <a:avLst/>
              <a:gdLst>
                <a:gd name="connsiteX0" fmla="*/ 1105383 w 2026350"/>
                <a:gd name="connsiteY0" fmla="*/ 0 h 4833619"/>
                <a:gd name="connsiteX1" fmla="*/ 2026350 w 2026350"/>
                <a:gd name="connsiteY1" fmla="*/ 0 h 4833619"/>
                <a:gd name="connsiteX2" fmla="*/ 2026350 w 2026350"/>
                <a:gd name="connsiteY2" fmla="*/ 4811317 h 4833619"/>
                <a:gd name="connsiteX3" fmla="*/ 1105383 w 2026350"/>
                <a:gd name="connsiteY3" fmla="*/ 4811317 h 4833619"/>
                <a:gd name="connsiteX4" fmla="*/ 1105383 w 2026350"/>
                <a:gd name="connsiteY4" fmla="*/ 4833619 h 4833619"/>
                <a:gd name="connsiteX5" fmla="*/ 0 w 2026350"/>
                <a:gd name="connsiteY5" fmla="*/ 3055644 h 4833619"/>
                <a:gd name="connsiteX6" fmla="*/ 0 w 2026350"/>
                <a:gd name="connsiteY6" fmla="*/ 1777975 h 4833619"/>
              </a:gdLst>
              <a:ahLst/>
              <a:cxnLst/>
              <a:rect l="l" t="t" r="r" b="b"/>
              <a:pathLst>
                <a:path w="2026350" h="4833619">
                  <a:moveTo>
                    <a:pt x="1105383" y="0"/>
                  </a:moveTo>
                  <a:lnTo>
                    <a:pt x="2026350" y="0"/>
                  </a:lnTo>
                  <a:lnTo>
                    <a:pt x="2026350" y="4811317"/>
                  </a:lnTo>
                  <a:lnTo>
                    <a:pt x="1105383" y="4811317"/>
                  </a:lnTo>
                  <a:lnTo>
                    <a:pt x="1105383" y="4833619"/>
                  </a:lnTo>
                  <a:lnTo>
                    <a:pt x="0" y="3055644"/>
                  </a:lnTo>
                  <a:lnTo>
                    <a:pt x="0" y="177797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  <a:alpha val="43000"/>
                  </a:schemeClr>
                </a:gs>
                <a:gs pos="79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7" name="标题 1"/>
          <p:cNvSpPr txBox="1"/>
          <p:nvPr/>
        </p:nvSpPr>
        <p:spPr>
          <a:xfrm>
            <a:off x="5230495" y="2854324"/>
            <a:ext cx="1731010" cy="173101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509725" y="3108145"/>
            <a:ext cx="1172550" cy="1172550"/>
            <a:chOff x="5509725" y="3108145"/>
            <a:chExt cx="1172550" cy="1172550"/>
          </a:xfrm>
        </p:grpSpPr>
        <p:sp>
          <p:nvSpPr>
            <p:cNvPr id="9" name="标题 1"/>
            <p:cNvSpPr txBox="1"/>
            <p:nvPr/>
          </p:nvSpPr>
          <p:spPr>
            <a:xfrm>
              <a:off x="5509725" y="3108145"/>
              <a:ext cx="1172550" cy="1172550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698919" y="3334420"/>
              <a:ext cx="794162" cy="720000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838542" y="3280619"/>
            <a:ext cx="653168" cy="653168"/>
          </a:xfrm>
          <a:prstGeom prst="ellipse">
            <a:avLst/>
          </a:prstGeom>
          <a:solidFill>
            <a:schemeClr val="bg1"/>
          </a:solidFill>
          <a:ln w="381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blurRad="76200" dist="38100" dir="2700000" algn="tl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927526" y="3370029"/>
            <a:ext cx="475200" cy="474346"/>
            <a:chOff x="7927526" y="3370029"/>
            <a:chExt cx="475200" cy="474346"/>
          </a:xfrm>
        </p:grpSpPr>
        <p:sp>
          <p:nvSpPr>
            <p:cNvPr id="13" name="标题 1"/>
            <p:cNvSpPr txBox="1"/>
            <p:nvPr/>
          </p:nvSpPr>
          <p:spPr>
            <a:xfrm>
              <a:off x="7927526" y="3370029"/>
              <a:ext cx="475200" cy="47434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8019250" y="3461567"/>
              <a:ext cx="291752" cy="291270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/>
        </p:nvSpPr>
        <p:spPr>
          <a:xfrm flipH="1">
            <a:off x="3700291" y="3280619"/>
            <a:ext cx="653168" cy="653168"/>
          </a:xfrm>
          <a:prstGeom prst="ellipse">
            <a:avLst/>
          </a:prstGeom>
          <a:solidFill>
            <a:schemeClr val="bg1"/>
          </a:solidFill>
          <a:ln w="381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blurRad="76200" dist="38100" dir="2700000" algn="tl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3789275" y="3370029"/>
            <a:ext cx="475200" cy="474346"/>
            <a:chOff x="3789275" y="3370029"/>
            <a:chExt cx="475200" cy="474346"/>
          </a:xfrm>
        </p:grpSpPr>
        <p:sp>
          <p:nvSpPr>
            <p:cNvPr id="17" name="标题 1"/>
            <p:cNvSpPr txBox="1"/>
            <p:nvPr/>
          </p:nvSpPr>
          <p:spPr>
            <a:xfrm>
              <a:off x="3789275" y="3370029"/>
              <a:ext cx="475200" cy="47434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3865950" y="3461567"/>
              <a:ext cx="321850" cy="291270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>
            <a:off x="8815454" y="3642427"/>
            <a:ext cx="2703446" cy="13903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法律权利是法律赋予公民的自由和利益，保障个人在法定范围内自主决定行为，是社会公平正义的重要体现。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15452" y="2816829"/>
            <a:ext cx="2703447" cy="7331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法律权利内涵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3642426"/>
            <a:ext cx="2716147" cy="1874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法律权利具有法定性、可选择性和相对性，法定性要求权利行使有法律依据，可选择性体现权利主体自主性，相对性则要求尊重他人权利和公共利益。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2710181"/>
            <a:ext cx="2716147" cy="8398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法律权利特征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法律权利定义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-1" y="3191527"/>
            <a:ext cx="12192000" cy="3666473"/>
          </a:xfrm>
          <a:custGeom>
            <a:avLst/>
            <a:gdLst>
              <a:gd name="connsiteX0" fmla="*/ 0 w 12192000"/>
              <a:gd name="connsiteY0" fmla="*/ 3666470 h 3666473"/>
              <a:gd name="connsiteX1" fmla="*/ 0 w 12192000"/>
              <a:gd name="connsiteY1" fmla="*/ 1091228 h 3666473"/>
              <a:gd name="connsiteX2" fmla="*/ 1175317 w 12192000"/>
              <a:gd name="connsiteY2" fmla="*/ 0 h 3666473"/>
              <a:gd name="connsiteX3" fmla="*/ 3949008 w 12192000"/>
              <a:gd name="connsiteY3" fmla="*/ 0 h 3666473"/>
              <a:gd name="connsiteX4" fmla="*/ 12192000 w 12192000"/>
              <a:gd name="connsiteY4" fmla="*/ 3666473 h 3666473"/>
              <a:gd name="connsiteX5" fmla="*/ 8242987 w 12192000"/>
              <a:gd name="connsiteY5" fmla="*/ 0 h 3666473"/>
              <a:gd name="connsiteX6" fmla="*/ 11016680 w 12192000"/>
              <a:gd name="connsiteY6" fmla="*/ 0 h 3666473"/>
              <a:gd name="connsiteX7" fmla="*/ 12192000 w 12192000"/>
              <a:gd name="connsiteY7" fmla="*/ 1091230 h 3666473"/>
            </a:gdLst>
            <a:ahLst/>
            <a:cxnLst/>
            <a:rect l="l" t="t" r="r" b="b"/>
            <a:pathLst>
              <a:path w="12192000" h="3666473">
                <a:moveTo>
                  <a:pt x="0" y="3666470"/>
                </a:moveTo>
                <a:lnTo>
                  <a:pt x="0" y="1091228"/>
                </a:lnTo>
                <a:lnTo>
                  <a:pt x="1175317" y="0"/>
                </a:lnTo>
                <a:lnTo>
                  <a:pt x="3949008" y="0"/>
                </a:lnTo>
                <a:close/>
                <a:moveTo>
                  <a:pt x="12192000" y="3666473"/>
                </a:moveTo>
                <a:lnTo>
                  <a:pt x="8242987" y="0"/>
                </a:lnTo>
                <a:lnTo>
                  <a:pt x="11016680" y="0"/>
                </a:lnTo>
                <a:lnTo>
                  <a:pt x="12192000" y="109123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9144" y="3435795"/>
            <a:ext cx="12201144" cy="796187"/>
          </a:xfrm>
          <a:custGeom>
            <a:avLst/>
            <a:gdLst>
              <a:gd name="connsiteX0" fmla="*/ 0 w 12865608"/>
              <a:gd name="connsiteY0" fmla="*/ 514413 h 796187"/>
              <a:gd name="connsiteX1" fmla="*/ 1755648 w 12865608"/>
              <a:gd name="connsiteY1" fmla="*/ 2349 h 796187"/>
              <a:gd name="connsiteX2" fmla="*/ 4626864 w 12865608"/>
              <a:gd name="connsiteY2" fmla="*/ 697293 h 796187"/>
              <a:gd name="connsiteX3" fmla="*/ 8220456 w 12865608"/>
              <a:gd name="connsiteY3" fmla="*/ 75501 h 796187"/>
              <a:gd name="connsiteX4" fmla="*/ 11567160 w 12865608"/>
              <a:gd name="connsiteY4" fmla="*/ 779589 h 796187"/>
              <a:gd name="connsiteX5" fmla="*/ 12865608 w 12865608"/>
              <a:gd name="connsiteY5" fmla="*/ 505269 h 796187"/>
            </a:gdLst>
            <a:ahLst/>
            <a:cxnLst/>
            <a:rect l="l" t="t" r="r" b="b"/>
            <a:pathLst>
              <a:path w="12865608" h="796187">
                <a:moveTo>
                  <a:pt x="0" y="514413"/>
                </a:moveTo>
                <a:cubicBezTo>
                  <a:pt x="492252" y="243141"/>
                  <a:pt x="984504" y="-28131"/>
                  <a:pt x="1755648" y="2349"/>
                </a:cubicBezTo>
                <a:cubicBezTo>
                  <a:pt x="2526792" y="32829"/>
                  <a:pt x="3549396" y="685101"/>
                  <a:pt x="4626864" y="697293"/>
                </a:cubicBezTo>
                <a:cubicBezTo>
                  <a:pt x="5704332" y="709485"/>
                  <a:pt x="7063740" y="61785"/>
                  <a:pt x="8220456" y="75501"/>
                </a:cubicBezTo>
                <a:cubicBezTo>
                  <a:pt x="9377172" y="89217"/>
                  <a:pt x="10792968" y="707961"/>
                  <a:pt x="11567160" y="779589"/>
                </a:cubicBezTo>
                <a:cubicBezTo>
                  <a:pt x="12341352" y="851217"/>
                  <a:pt x="12603480" y="678243"/>
                  <a:pt x="12865608" y="505269"/>
                </a:cubicBezTo>
              </a:path>
            </a:pathLst>
          </a:custGeom>
          <a:noFill/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9144" y="3638582"/>
            <a:ext cx="12201144" cy="476218"/>
          </a:xfrm>
          <a:custGeom>
            <a:avLst/>
            <a:gdLst>
              <a:gd name="connsiteX0" fmla="*/ 0 w 13459968"/>
              <a:gd name="connsiteY0" fmla="*/ 83026 h 476218"/>
              <a:gd name="connsiteX1" fmla="*/ 1261872 w 13459968"/>
              <a:gd name="connsiteY1" fmla="*/ 275050 h 476218"/>
              <a:gd name="connsiteX2" fmla="*/ 3493008 w 13459968"/>
              <a:gd name="connsiteY2" fmla="*/ 730 h 476218"/>
              <a:gd name="connsiteX3" fmla="*/ 7781544 w 13459968"/>
              <a:gd name="connsiteY3" fmla="*/ 375634 h 476218"/>
              <a:gd name="connsiteX4" fmla="*/ 10945368 w 13459968"/>
              <a:gd name="connsiteY4" fmla="*/ 110458 h 476218"/>
              <a:gd name="connsiteX5" fmla="*/ 13459968 w 13459968"/>
              <a:gd name="connsiteY5" fmla="*/ 476218 h 476218"/>
            </a:gdLst>
            <a:ahLst/>
            <a:cxnLst/>
            <a:rect l="l" t="t" r="r" b="b"/>
            <a:pathLst>
              <a:path w="13459968" h="476218">
                <a:moveTo>
                  <a:pt x="0" y="83026"/>
                </a:moveTo>
                <a:cubicBezTo>
                  <a:pt x="339852" y="185896"/>
                  <a:pt x="679704" y="288766"/>
                  <a:pt x="1261872" y="275050"/>
                </a:cubicBezTo>
                <a:cubicBezTo>
                  <a:pt x="1844040" y="261334"/>
                  <a:pt x="2406396" y="-16034"/>
                  <a:pt x="3493008" y="730"/>
                </a:cubicBezTo>
                <a:cubicBezTo>
                  <a:pt x="4579620" y="17494"/>
                  <a:pt x="6539484" y="357346"/>
                  <a:pt x="7781544" y="375634"/>
                </a:cubicBezTo>
                <a:cubicBezTo>
                  <a:pt x="9023604" y="393922"/>
                  <a:pt x="9998964" y="93694"/>
                  <a:pt x="10945368" y="110458"/>
                </a:cubicBezTo>
                <a:cubicBezTo>
                  <a:pt x="11891772" y="127222"/>
                  <a:pt x="12675870" y="301720"/>
                  <a:pt x="13459968" y="476218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3433129"/>
            <a:ext cx="12192000" cy="476935"/>
          </a:xfrm>
          <a:custGeom>
            <a:avLst/>
            <a:gdLst>
              <a:gd name="connsiteX0" fmla="*/ 0 w 12243816"/>
              <a:gd name="connsiteY0" fmla="*/ 274763 h 476935"/>
              <a:gd name="connsiteX1" fmla="*/ 1216152 w 12243816"/>
              <a:gd name="connsiteY1" fmla="*/ 101027 h 476935"/>
              <a:gd name="connsiteX2" fmla="*/ 4434840 w 12243816"/>
              <a:gd name="connsiteY2" fmla="*/ 384491 h 476935"/>
              <a:gd name="connsiteX3" fmla="*/ 6437376 w 12243816"/>
              <a:gd name="connsiteY3" fmla="*/ 443 h 476935"/>
              <a:gd name="connsiteX4" fmla="*/ 9189720 w 12243816"/>
              <a:gd name="connsiteY4" fmla="*/ 475931 h 476935"/>
              <a:gd name="connsiteX5" fmla="*/ 12243816 w 12243816"/>
              <a:gd name="connsiteY5" fmla="*/ 101027 h 476935"/>
            </a:gdLst>
            <a:ahLst/>
            <a:cxnLst/>
            <a:rect l="l" t="t" r="r" b="b"/>
            <a:pathLst>
              <a:path w="12243816" h="476935">
                <a:moveTo>
                  <a:pt x="0" y="274763"/>
                </a:moveTo>
                <a:cubicBezTo>
                  <a:pt x="238506" y="178751"/>
                  <a:pt x="477012" y="82739"/>
                  <a:pt x="1216152" y="101027"/>
                </a:cubicBezTo>
                <a:cubicBezTo>
                  <a:pt x="1955292" y="119315"/>
                  <a:pt x="3564636" y="401255"/>
                  <a:pt x="4434840" y="384491"/>
                </a:cubicBezTo>
                <a:cubicBezTo>
                  <a:pt x="5305044" y="367727"/>
                  <a:pt x="5644896" y="-14797"/>
                  <a:pt x="6437376" y="443"/>
                </a:cubicBezTo>
                <a:cubicBezTo>
                  <a:pt x="7229856" y="15683"/>
                  <a:pt x="8221980" y="459167"/>
                  <a:pt x="9189720" y="475931"/>
                </a:cubicBezTo>
                <a:cubicBezTo>
                  <a:pt x="10157460" y="492695"/>
                  <a:pt x="11200638" y="296861"/>
                  <a:pt x="12243816" y="101027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26097" y="1667929"/>
            <a:ext cx="135813" cy="135813"/>
          </a:xfrm>
          <a:prstGeom prst="ellipse">
            <a:avLst/>
          </a:prstGeom>
          <a:solidFill>
            <a:schemeClr val="bg1"/>
          </a:solidFill>
          <a:ln w="41275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585497" y="4599496"/>
            <a:ext cx="135813" cy="135813"/>
          </a:xfrm>
          <a:prstGeom prst="ellipse">
            <a:avLst/>
          </a:prstGeom>
          <a:solidFill>
            <a:schemeClr val="bg1"/>
          </a:solidFill>
          <a:ln w="41275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11521" y="1667929"/>
            <a:ext cx="135813" cy="135813"/>
          </a:xfrm>
          <a:prstGeom prst="ellipse">
            <a:avLst/>
          </a:prstGeom>
          <a:solidFill>
            <a:schemeClr val="bg1"/>
          </a:solidFill>
          <a:ln w="41275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70671" y="4548696"/>
            <a:ext cx="135813" cy="135813"/>
          </a:xfrm>
          <a:prstGeom prst="ellipse">
            <a:avLst/>
          </a:prstGeom>
          <a:solidFill>
            <a:schemeClr val="bg1"/>
          </a:solidFill>
          <a:ln w="41275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2060" y="1983151"/>
            <a:ext cx="3819475" cy="1277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公民权利（如选举权、言论自由）
法人权利（如企业经营自主权）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42060" y="1273644"/>
            <a:ext cx="3819475" cy="6125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按主体划分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692825" y="1983151"/>
            <a:ext cx="3819475" cy="1277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人身权（生命权、隐私权）
财产权（物权、债权）
政治权（选举权、被选举权）
社会权（劳动权、受教育权）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90260" y="1273644"/>
            <a:ext cx="3819475" cy="6125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按内容划分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956133" y="4894039"/>
            <a:ext cx="3819475" cy="1277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绝对权（对世权，如物权，可对抗任何人）
相对权（对人权，如债权，仅针对特定债务人）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708498" y="4894039"/>
            <a:ext cx="3819475" cy="127727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法定权利（法律明文规定）
自然权利（如生命权，被视为与生俱来）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705933" y="4185457"/>
            <a:ext cx="3819475" cy="6125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按来源划分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56133" y="4185457"/>
            <a:ext cx="3819475" cy="6125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按效力范围划分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23292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法律权利的分类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9836" y="1686849"/>
            <a:ext cx="10800" cy="446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96964" y="1598612"/>
            <a:ext cx="136544" cy="136544"/>
          </a:xfrm>
          <a:prstGeom prst="ellipse">
            <a:avLst/>
          </a:prstGeom>
          <a:solidFill>
            <a:schemeClr val="accent2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84924" y="2023658"/>
            <a:ext cx="5007265" cy="32722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法定取得（如公民出生即享有人身权）；
约定取得（如合同创设债权）；
事实行为取得（如先占无主物）。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61022" y="1279179"/>
            <a:ext cx="10800" cy="424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98150" y="1248092"/>
            <a:ext cx="136544" cy="136544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86110" y="1686849"/>
            <a:ext cx="5009890" cy="33709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7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权利行使完毕（如债务清偿）；
法律规定（如诉讼时效届满）；
权利主体放弃（可放弃的权利）；
客体灭失（如财物毁损导致所有权消灭）。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4999149" y="-334851"/>
            <a:ext cx="2193701" cy="12192000"/>
          </a:xfrm>
          <a:prstGeom prst="leftBrace">
            <a:avLst>
              <a:gd name="adj1" fmla="val 102480"/>
              <a:gd name="adj2" fmla="val 51411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4000">
                <a:schemeClr val="accent1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84924" y="1287912"/>
            <a:ext cx="5007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取得方式：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75310" y="975132"/>
            <a:ext cx="5007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消灭原因：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383056" y="233337"/>
            <a:ext cx="10313268" cy="476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法律权利的取得与消灭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93985" y="234855"/>
            <a:ext cx="476990" cy="476990"/>
          </a:xfrm>
          <a:prstGeom prst="diamond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7010" y="350126"/>
            <a:ext cx="243136" cy="243135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62857" y="482126"/>
            <a:ext cx="11466286" cy="5893749"/>
          </a:xfrm>
          <a:custGeom>
            <a:avLst/>
            <a:gdLst>
              <a:gd name="connsiteX0" fmla="*/ 618351 w 11377590"/>
              <a:gd name="connsiteY0" fmla="*/ 0 h 5893749"/>
              <a:gd name="connsiteX1" fmla="*/ 3054136 w 11377590"/>
              <a:gd name="connsiteY1" fmla="*/ 0 h 5893749"/>
              <a:gd name="connsiteX2" fmla="*/ 3083899 w 11377590"/>
              <a:gd name="connsiteY2" fmla="*/ 3000 h 5893749"/>
              <a:gd name="connsiteX3" fmla="*/ 4022074 w 11377590"/>
              <a:gd name="connsiteY3" fmla="*/ 3000 h 5893749"/>
              <a:gd name="connsiteX4" fmla="*/ 4417110 w 11377590"/>
              <a:gd name="connsiteY4" fmla="*/ 228242 h 5893749"/>
              <a:gd name="connsiteX5" fmla="*/ 4612970 w 11377590"/>
              <a:gd name="connsiteY5" fmla="*/ 559189 h 5893749"/>
              <a:gd name="connsiteX6" fmla="*/ 4641030 w 11377590"/>
              <a:gd name="connsiteY6" fmla="*/ 587933 h 5893749"/>
              <a:gd name="connsiteX7" fmla="*/ 4709811 w 11377590"/>
              <a:gd name="connsiteY7" fmla="*/ 630194 h 5893749"/>
              <a:gd name="connsiteX8" fmla="*/ 4807783 w 11377590"/>
              <a:gd name="connsiteY8" fmla="*/ 659404 h 5893749"/>
              <a:gd name="connsiteX9" fmla="*/ 9326259 w 11377590"/>
              <a:gd name="connsiteY9" fmla="*/ 659404 h 5893749"/>
              <a:gd name="connsiteX10" fmla="*/ 9351536 w 11377590"/>
              <a:gd name="connsiteY10" fmla="*/ 662720 h 5893749"/>
              <a:gd name="connsiteX11" fmla="*/ 10869924 w 11377590"/>
              <a:gd name="connsiteY11" fmla="*/ 662720 h 5893749"/>
              <a:gd name="connsiteX12" fmla="*/ 11377590 w 11377590"/>
              <a:gd name="connsiteY12" fmla="*/ 1170386 h 5893749"/>
              <a:gd name="connsiteX13" fmla="*/ 11377590 w 11377590"/>
              <a:gd name="connsiteY13" fmla="*/ 3002173 h 5893749"/>
              <a:gd name="connsiteX14" fmla="*/ 11377590 w 11377590"/>
              <a:gd name="connsiteY14" fmla="*/ 3461085 h 5893749"/>
              <a:gd name="connsiteX15" fmla="*/ 11377590 w 11377590"/>
              <a:gd name="connsiteY15" fmla="*/ 5315420 h 5893749"/>
              <a:gd name="connsiteX16" fmla="*/ 10799261 w 11377590"/>
              <a:gd name="connsiteY16" fmla="*/ 5893749 h 5893749"/>
              <a:gd name="connsiteX17" fmla="*/ 578329 w 11377590"/>
              <a:gd name="connsiteY17" fmla="*/ 5893749 h 5893749"/>
              <a:gd name="connsiteX18" fmla="*/ 0 w 11377590"/>
              <a:gd name="connsiteY18" fmla="*/ 5315420 h 5893749"/>
              <a:gd name="connsiteX19" fmla="*/ 0 w 11377590"/>
              <a:gd name="connsiteY19" fmla="*/ 3002173 h 5893749"/>
              <a:gd name="connsiteX20" fmla="*/ 9387 w 11377590"/>
              <a:gd name="connsiteY20" fmla="*/ 2909057 h 5893749"/>
              <a:gd name="connsiteX21" fmla="*/ 9387 w 11377590"/>
              <a:gd name="connsiteY21" fmla="*/ 608964 h 5893749"/>
              <a:gd name="connsiteX22" fmla="*/ 618351 w 11377590"/>
              <a:gd name="connsiteY22" fmla="*/ 0 h 5893749"/>
            </a:gdLst>
            <a:ahLst/>
            <a:cxnLst/>
            <a:rect l="l" t="t" r="r" b="b"/>
            <a:pathLst>
              <a:path w="11377590" h="5893749">
                <a:moveTo>
                  <a:pt x="618351" y="0"/>
                </a:moveTo>
                <a:lnTo>
                  <a:pt x="3054136" y="0"/>
                </a:lnTo>
                <a:lnTo>
                  <a:pt x="3083899" y="3000"/>
                </a:lnTo>
                <a:lnTo>
                  <a:pt x="4022074" y="3000"/>
                </a:lnTo>
                <a:cubicBezTo>
                  <a:pt x="4184348" y="3000"/>
                  <a:pt x="4334462" y="88592"/>
                  <a:pt x="4417110" y="228242"/>
                </a:cubicBezTo>
                <a:lnTo>
                  <a:pt x="4612970" y="559189"/>
                </a:lnTo>
                <a:lnTo>
                  <a:pt x="4641030" y="587933"/>
                </a:lnTo>
                <a:cubicBezTo>
                  <a:pt x="4661509" y="604706"/>
                  <a:pt x="4684295" y="619145"/>
                  <a:pt x="4709811" y="630194"/>
                </a:cubicBezTo>
                <a:lnTo>
                  <a:pt x="4807783" y="659404"/>
                </a:lnTo>
                <a:lnTo>
                  <a:pt x="9326259" y="659404"/>
                </a:lnTo>
                <a:lnTo>
                  <a:pt x="9351536" y="662720"/>
                </a:lnTo>
                <a:lnTo>
                  <a:pt x="10869924" y="662720"/>
                </a:lnTo>
                <a:cubicBezTo>
                  <a:pt x="11150300" y="662720"/>
                  <a:pt x="11377590" y="890010"/>
                  <a:pt x="11377590" y="1170386"/>
                </a:cubicBezTo>
                <a:lnTo>
                  <a:pt x="11377590" y="3002173"/>
                </a:lnTo>
                <a:lnTo>
                  <a:pt x="11377590" y="3461085"/>
                </a:lnTo>
                <a:lnTo>
                  <a:pt x="11377590" y="5315420"/>
                </a:lnTo>
                <a:cubicBezTo>
                  <a:pt x="11377590" y="5634822"/>
                  <a:pt x="11118663" y="5893749"/>
                  <a:pt x="10799261" y="5893749"/>
                </a:cubicBezTo>
                <a:lnTo>
                  <a:pt x="578329" y="5893749"/>
                </a:lnTo>
                <a:cubicBezTo>
                  <a:pt x="258927" y="5893749"/>
                  <a:pt x="0" y="5634822"/>
                  <a:pt x="0" y="5315420"/>
                </a:cubicBezTo>
                <a:lnTo>
                  <a:pt x="0" y="3002173"/>
                </a:lnTo>
                <a:lnTo>
                  <a:pt x="9387" y="2909057"/>
                </a:lnTo>
                <a:lnTo>
                  <a:pt x="9387" y="608964"/>
                </a:lnTo>
                <a:cubicBezTo>
                  <a:pt x="9387" y="272642"/>
                  <a:pt x="282029" y="0"/>
                  <a:pt x="618351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"/>
          <p:cNvPicPr>
            <a:picLocks noChangeAspect="1"/>
          </p:cNvPicPr>
          <p:nvPr/>
        </p:nvPicPr>
        <p:blipFill>
          <a:blip r:embed="rId2">
            <a:alphaModFix/>
          </a:blip>
          <a:srcRect l="68301" t="574" r="21088" b="17526"/>
          <a:stretch>
            <a:fillRect/>
          </a:stretch>
        </p:blipFill>
        <p:spPr>
          <a:xfrm>
            <a:off x="10045587" y="1526682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5" name="图片"/>
          <p:cNvPicPr>
            <a:picLocks noChangeAspect="1"/>
          </p:cNvPicPr>
          <p:nvPr/>
        </p:nvPicPr>
        <p:blipFill>
          <a:blip r:embed="rId2">
            <a:alphaModFix/>
          </a:blip>
          <a:srcRect l="44236" t="5420" r="45153" b="12680"/>
          <a:stretch>
            <a:fillRect/>
          </a:stretch>
        </p:blipFill>
        <p:spPr>
          <a:xfrm>
            <a:off x="8448165" y="1741138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6" name="图片"/>
          <p:cNvPicPr>
            <a:picLocks noChangeAspect="1"/>
          </p:cNvPicPr>
          <p:nvPr/>
        </p:nvPicPr>
        <p:blipFill>
          <a:blip r:embed="rId2">
            <a:alphaModFix/>
          </a:blip>
          <a:srcRect l="56269" t="10742" r="33121" b="7358"/>
          <a:stretch>
            <a:fillRect/>
          </a:stretch>
        </p:blipFill>
        <p:spPr>
          <a:xfrm>
            <a:off x="9246876" y="1976639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图片"/>
          <p:cNvPicPr>
            <a:picLocks noChangeAspect="1"/>
          </p:cNvPicPr>
          <p:nvPr/>
        </p:nvPicPr>
        <p:blipFill>
          <a:blip r:embed="rId2">
            <a:alphaModFix/>
          </a:blip>
          <a:srcRect l="32204" t="13693" r="57186" b="17640"/>
          <a:stretch>
            <a:fillRect/>
          </a:stretch>
        </p:blipFill>
        <p:spPr>
          <a:xfrm>
            <a:off x="7649454" y="2107252"/>
            <a:ext cx="704329" cy="3038682"/>
          </a:xfrm>
          <a:custGeom>
            <a:avLst/>
            <a:gdLst>
              <a:gd name="connsiteX0" fmla="*/ 704329 w 704329"/>
              <a:gd name="connsiteY0" fmla="*/ 0 h 3038682"/>
              <a:gd name="connsiteX1" fmla="*/ 704329 w 704329"/>
              <a:gd name="connsiteY1" fmla="*/ 3038682 h 3038682"/>
              <a:gd name="connsiteX2" fmla="*/ 11938 w 704329"/>
              <a:gd name="connsiteY2" fmla="*/ 2892719 h 3038682"/>
              <a:gd name="connsiteX3" fmla="*/ 0 w 704329"/>
              <a:gd name="connsiteY3" fmla="*/ 132694 h 3038682"/>
              <a:gd name="connsiteX4" fmla="*/ 704329 w 704329"/>
              <a:gd name="connsiteY4" fmla="*/ 0 h 3038682"/>
            </a:gdLst>
            <a:ahLst/>
            <a:cxnLst/>
            <a:rect l="l" t="t" r="r" b="b"/>
            <a:pathLst>
              <a:path w="704329" h="3038682">
                <a:moveTo>
                  <a:pt x="704329" y="0"/>
                </a:moveTo>
                <a:lnTo>
                  <a:pt x="704329" y="3038682"/>
                </a:lnTo>
                <a:lnTo>
                  <a:pt x="11938" y="2892719"/>
                </a:lnTo>
                <a:cubicBezTo>
                  <a:pt x="7959" y="1924057"/>
                  <a:pt x="3980" y="1101357"/>
                  <a:pt x="0" y="132694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图片"/>
          <p:cNvPicPr>
            <a:picLocks noChangeAspect="1"/>
          </p:cNvPicPr>
          <p:nvPr/>
        </p:nvPicPr>
        <p:blipFill>
          <a:blip r:embed="rId2">
            <a:alphaModFix/>
          </a:blip>
          <a:srcRect l="80334" t="18076" r="9056" b="24"/>
          <a:stretch>
            <a:fillRect/>
          </a:stretch>
        </p:blipFill>
        <p:spPr>
          <a:xfrm>
            <a:off x="10844298" y="2301195"/>
            <a:ext cx="704329" cy="3624326"/>
          </a:xfrm>
          <a:custGeom>
            <a:avLst/>
            <a:gdLst>
              <a:gd name="connsiteX0" fmla="*/ 704329 w 704329"/>
              <a:gd name="connsiteY0" fmla="*/ 0 h 3624326"/>
              <a:gd name="connsiteX1" fmla="*/ 704329 w 704329"/>
              <a:gd name="connsiteY1" fmla="*/ 3624326 h 3624326"/>
              <a:gd name="connsiteX2" fmla="*/ 11938 w 704329"/>
              <a:gd name="connsiteY2" fmla="*/ 3450232 h 3624326"/>
              <a:gd name="connsiteX3" fmla="*/ 0 w 704329"/>
              <a:gd name="connsiteY3" fmla="*/ 158268 h 3624326"/>
              <a:gd name="connsiteX4" fmla="*/ 704329 w 704329"/>
              <a:gd name="connsiteY4" fmla="*/ 0 h 3624326"/>
            </a:gdLst>
            <a:ahLst/>
            <a:cxnLst/>
            <a:rect l="l" t="t" r="r" b="b"/>
            <a:pathLst>
              <a:path w="704329" h="3624326">
                <a:moveTo>
                  <a:pt x="704329" y="0"/>
                </a:moveTo>
                <a:lnTo>
                  <a:pt x="704329" y="3624326"/>
                </a:lnTo>
                <a:lnTo>
                  <a:pt x="11938" y="3450232"/>
                </a:lnTo>
                <a:cubicBezTo>
                  <a:pt x="7959" y="2294880"/>
                  <a:pt x="3979" y="1313621"/>
                  <a:pt x="0" y="158268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"/>
          <p:cNvPicPr>
            <a:picLocks noChangeAspect="1"/>
          </p:cNvPicPr>
          <p:nvPr/>
        </p:nvPicPr>
        <p:blipFill>
          <a:blip r:embed="rId2">
            <a:alphaModFix/>
          </a:blip>
          <a:srcRect l="20171" t="21743" r="69218" b="13547"/>
          <a:stretch>
            <a:fillRect/>
          </a:stretch>
        </p:blipFill>
        <p:spPr>
          <a:xfrm>
            <a:off x="6850743" y="2463472"/>
            <a:ext cx="704329" cy="2863614"/>
          </a:xfrm>
          <a:custGeom>
            <a:avLst/>
            <a:gdLst>
              <a:gd name="connsiteX0" fmla="*/ 704329 w 704329"/>
              <a:gd name="connsiteY0" fmla="*/ 0 h 2863614"/>
              <a:gd name="connsiteX1" fmla="*/ 704329 w 704329"/>
              <a:gd name="connsiteY1" fmla="*/ 2863614 h 2863614"/>
              <a:gd name="connsiteX2" fmla="*/ 11938 w 704329"/>
              <a:gd name="connsiteY2" fmla="*/ 2826099 h 2863614"/>
              <a:gd name="connsiteX3" fmla="*/ 0 w 704329"/>
              <a:gd name="connsiteY3" fmla="*/ 125049 h 2863614"/>
              <a:gd name="connsiteX4" fmla="*/ 704329 w 704329"/>
              <a:gd name="connsiteY4" fmla="*/ 0 h 2863614"/>
            </a:gdLst>
            <a:ahLst/>
            <a:cxnLst/>
            <a:rect l="l" t="t" r="r" b="b"/>
            <a:pathLst>
              <a:path w="704329" h="2863614">
                <a:moveTo>
                  <a:pt x="704329" y="0"/>
                </a:moveTo>
                <a:lnTo>
                  <a:pt x="704329" y="2863614"/>
                </a:lnTo>
                <a:lnTo>
                  <a:pt x="11938" y="2826099"/>
                </a:lnTo>
                <a:cubicBezTo>
                  <a:pt x="7959" y="1913244"/>
                  <a:pt x="3980" y="1037904"/>
                  <a:pt x="0" y="125049"/>
                </a:cubicBezTo>
                <a:lnTo>
                  <a:pt x="704329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3705787" y="930508"/>
            <a:ext cx="273448" cy="211417"/>
          </a:xfrm>
          <a:custGeom>
            <a:avLst/>
            <a:gdLst>
              <a:gd name="connsiteX0" fmla="*/ 16625 w 273448"/>
              <a:gd name="connsiteY0" fmla="*/ 178662 h 211417"/>
              <a:gd name="connsiteX1" fmla="*/ 257816 w 273448"/>
              <a:gd name="connsiteY1" fmla="*/ 178662 h 211417"/>
              <a:gd name="connsiteX2" fmla="*/ 257816 w 273448"/>
              <a:gd name="connsiteY2" fmla="*/ 211417 h 211417"/>
              <a:gd name="connsiteX3" fmla="*/ 16625 w 273448"/>
              <a:gd name="connsiteY3" fmla="*/ 211417 h 211417"/>
              <a:gd name="connsiteX4" fmla="*/ 16625 w 273448"/>
              <a:gd name="connsiteY4" fmla="*/ 178662 h 211417"/>
              <a:gd name="connsiteX5" fmla="*/ 16625 w 273448"/>
              <a:gd name="connsiteY5" fmla="*/ 89330 h 211417"/>
              <a:gd name="connsiteX6" fmla="*/ 197270 w 273448"/>
              <a:gd name="connsiteY6" fmla="*/ 89330 h 211417"/>
              <a:gd name="connsiteX7" fmla="*/ 197270 w 273448"/>
              <a:gd name="connsiteY7" fmla="*/ 122085 h 211417"/>
              <a:gd name="connsiteX8" fmla="*/ 16625 w 273448"/>
              <a:gd name="connsiteY8" fmla="*/ 122085 h 211417"/>
              <a:gd name="connsiteX9" fmla="*/ 16625 w 273448"/>
              <a:gd name="connsiteY9" fmla="*/ 89330 h 211417"/>
              <a:gd name="connsiteX10" fmla="*/ 15633 w 273448"/>
              <a:gd name="connsiteY10" fmla="*/ 0 h 211417"/>
              <a:gd name="connsiteX11" fmla="*/ 256824 w 273448"/>
              <a:gd name="connsiteY11" fmla="*/ 0 h 211417"/>
              <a:gd name="connsiteX12" fmla="*/ 256824 w 273448"/>
              <a:gd name="connsiteY12" fmla="*/ 32755 h 211417"/>
              <a:gd name="connsiteX13" fmla="*/ 15633 w 273448"/>
              <a:gd name="connsiteY13" fmla="*/ 32755 h 211417"/>
              <a:gd name="connsiteX14" fmla="*/ 15633 w 273448"/>
              <a:gd name="connsiteY14" fmla="*/ 0 h 211417"/>
            </a:gdLst>
            <a:ahLst/>
            <a:cxnLst/>
            <a:rect l="l" t="t" r="r" b="b"/>
            <a:pathLst>
              <a:path w="273448" h="211417">
                <a:moveTo>
                  <a:pt x="16625" y="178662"/>
                </a:moveTo>
                <a:lnTo>
                  <a:pt x="257816" y="178662"/>
                </a:lnTo>
                <a:cubicBezTo>
                  <a:pt x="278659" y="178662"/>
                  <a:pt x="278659" y="211417"/>
                  <a:pt x="257816" y="211417"/>
                </a:cubicBezTo>
                <a:lnTo>
                  <a:pt x="16625" y="211417"/>
                </a:lnTo>
                <a:cubicBezTo>
                  <a:pt x="-4220" y="211417"/>
                  <a:pt x="-4220" y="178662"/>
                  <a:pt x="16625" y="178662"/>
                </a:cubicBezTo>
                <a:close/>
                <a:moveTo>
                  <a:pt x="16625" y="89330"/>
                </a:moveTo>
                <a:lnTo>
                  <a:pt x="197270" y="89330"/>
                </a:lnTo>
                <a:cubicBezTo>
                  <a:pt x="218115" y="89330"/>
                  <a:pt x="218115" y="122085"/>
                  <a:pt x="197270" y="122085"/>
                </a:cubicBezTo>
                <a:lnTo>
                  <a:pt x="16625" y="122085"/>
                </a:lnTo>
                <a:cubicBezTo>
                  <a:pt x="-4220" y="122085"/>
                  <a:pt x="-4220" y="89330"/>
                  <a:pt x="16625" y="89330"/>
                </a:cubicBezTo>
                <a:close/>
                <a:moveTo>
                  <a:pt x="15633" y="0"/>
                </a:moveTo>
                <a:lnTo>
                  <a:pt x="256824" y="0"/>
                </a:lnTo>
                <a:cubicBezTo>
                  <a:pt x="277667" y="0"/>
                  <a:pt x="277667" y="32755"/>
                  <a:pt x="256824" y="32755"/>
                </a:cubicBezTo>
                <a:lnTo>
                  <a:pt x="15633" y="32755"/>
                </a:lnTo>
                <a:cubicBezTo>
                  <a:pt x="-5212" y="32755"/>
                  <a:pt x="-5212" y="0"/>
                  <a:pt x="15633" y="0"/>
                </a:cubicBezTo>
                <a:close/>
              </a:path>
            </a:pathLst>
          </a:custGeom>
          <a:solidFill>
            <a:schemeClr val="accent1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251570" y="926751"/>
            <a:ext cx="218899" cy="218929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749025" y="758979"/>
            <a:ext cx="3069417" cy="3778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3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0024" y="2536392"/>
            <a:ext cx="2973363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62639" y="3769237"/>
            <a:ext cx="5753811" cy="17797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依法履行法律权利的原则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4895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23280" y="2203303"/>
            <a:ext cx="198032" cy="264023"/>
          </a:xfrm>
          <a:custGeom>
            <a:avLst/>
            <a:gdLst>
              <a:gd name="T0" fmla="*/ 648 w 7770"/>
              <a:gd name="T1" fmla="*/ 0 h 10360"/>
              <a:gd name="T2" fmla="*/ 7123 w 7770"/>
              <a:gd name="T3" fmla="*/ 0 h 10360"/>
              <a:gd name="T4" fmla="*/ 7770 w 7770"/>
              <a:gd name="T5" fmla="*/ 647 h 10360"/>
              <a:gd name="T6" fmla="*/ 7770 w 7770"/>
              <a:gd name="T7" fmla="*/ 9712 h 10360"/>
              <a:gd name="T8" fmla="*/ 7123 w 7770"/>
              <a:gd name="T9" fmla="*/ 10360 h 10360"/>
              <a:gd name="T10" fmla="*/ 648 w 7770"/>
              <a:gd name="T11" fmla="*/ 10360 h 10360"/>
              <a:gd name="T12" fmla="*/ 0 w 7770"/>
              <a:gd name="T13" fmla="*/ 9712 h 10360"/>
              <a:gd name="T14" fmla="*/ 0 w 7770"/>
              <a:gd name="T15" fmla="*/ 647 h 10360"/>
              <a:gd name="T16" fmla="*/ 648 w 7770"/>
              <a:gd name="T17" fmla="*/ 0 h 10360"/>
              <a:gd name="T18" fmla="*/ 1295 w 7770"/>
              <a:gd name="T19" fmla="*/ 1293 h 10360"/>
              <a:gd name="T20" fmla="*/ 1295 w 7770"/>
              <a:gd name="T21" fmla="*/ 8416 h 10360"/>
              <a:gd name="T22" fmla="*/ 6475 w 7770"/>
              <a:gd name="T23" fmla="*/ 8416 h 10360"/>
              <a:gd name="T24" fmla="*/ 6475 w 7770"/>
              <a:gd name="T25" fmla="*/ 1293 h 10360"/>
              <a:gd name="T26" fmla="*/ 1295 w 7770"/>
              <a:gd name="T27" fmla="*/ 1293 h 10360"/>
              <a:gd name="T28" fmla="*/ 3890 w 7770"/>
              <a:gd name="T29" fmla="*/ 8902 h 10360"/>
              <a:gd name="T30" fmla="*/ 3405 w 7770"/>
              <a:gd name="T31" fmla="*/ 9387 h 10360"/>
              <a:gd name="T32" fmla="*/ 3890 w 7770"/>
              <a:gd name="T33" fmla="*/ 9872 h 10360"/>
              <a:gd name="T34" fmla="*/ 4375 w 7770"/>
              <a:gd name="T35" fmla="*/ 9387 h 10360"/>
              <a:gd name="T36" fmla="*/ 3890 w 7770"/>
              <a:gd name="T37" fmla="*/ 8902 h 10360"/>
              <a:gd name="T38" fmla="*/ 3413 w 7770"/>
              <a:gd name="T39" fmla="*/ 5486 h 10360"/>
              <a:gd name="T40" fmla="*/ 5026 w 7770"/>
              <a:gd name="T41" fmla="*/ 3825 h 10360"/>
              <a:gd name="T42" fmla="*/ 5683 w 7770"/>
              <a:gd name="T43" fmla="*/ 3815 h 10360"/>
              <a:gd name="T44" fmla="*/ 5688 w 7770"/>
              <a:gd name="T45" fmla="*/ 3820 h 10360"/>
              <a:gd name="T46" fmla="*/ 5692 w 7770"/>
              <a:gd name="T47" fmla="*/ 4491 h 10360"/>
              <a:gd name="T48" fmla="*/ 3769 w 7770"/>
              <a:gd name="T49" fmla="*/ 6472 h 10360"/>
              <a:gd name="T50" fmla="*/ 3636 w 7770"/>
              <a:gd name="T51" fmla="*/ 6567 h 10360"/>
              <a:gd name="T52" fmla="*/ 3081 w 7770"/>
              <a:gd name="T53" fmla="*/ 6485 h 10360"/>
              <a:gd name="T54" fmla="*/ 2081 w 7770"/>
              <a:gd name="T55" fmla="*/ 5486 h 10360"/>
              <a:gd name="T56" fmla="*/ 2103 w 7770"/>
              <a:gd name="T57" fmla="*/ 4820 h 10360"/>
              <a:gd name="T58" fmla="*/ 2748 w 7770"/>
              <a:gd name="T59" fmla="*/ 4820 h 10360"/>
              <a:gd name="T60" fmla="*/ 3413 w 7770"/>
              <a:gd name="T61" fmla="*/ 5486 h 10360"/>
            </a:gdLst>
            <a:ahLst/>
            <a:cxnLst/>
            <a:rect l="0" t="0" r="r" b="b"/>
            <a:pathLst>
              <a:path w="7770" h="10360">
                <a:moveTo>
                  <a:pt x="648" y="0"/>
                </a:moveTo>
                <a:lnTo>
                  <a:pt x="7123" y="0"/>
                </a:lnTo>
                <a:cubicBezTo>
                  <a:pt x="7480" y="0"/>
                  <a:pt x="7770" y="290"/>
                  <a:pt x="7770" y="647"/>
                </a:cubicBezTo>
                <a:lnTo>
                  <a:pt x="7770" y="9712"/>
                </a:lnTo>
                <a:cubicBezTo>
                  <a:pt x="7770" y="10070"/>
                  <a:pt x="7480" y="10360"/>
                  <a:pt x="7123" y="10360"/>
                </a:cubicBezTo>
                <a:lnTo>
                  <a:pt x="648" y="10360"/>
                </a:lnTo>
                <a:cubicBezTo>
                  <a:pt x="290" y="10360"/>
                  <a:pt x="0" y="10070"/>
                  <a:pt x="0" y="9712"/>
                </a:cubicBezTo>
                <a:lnTo>
                  <a:pt x="0" y="647"/>
                </a:lnTo>
                <a:cubicBezTo>
                  <a:pt x="0" y="288"/>
                  <a:pt x="290" y="0"/>
                  <a:pt x="648" y="0"/>
                </a:cubicBezTo>
                <a:close/>
                <a:moveTo>
                  <a:pt x="1295" y="1293"/>
                </a:moveTo>
                <a:lnTo>
                  <a:pt x="1295" y="8416"/>
                </a:lnTo>
                <a:lnTo>
                  <a:pt x="6475" y="8416"/>
                </a:lnTo>
                <a:lnTo>
                  <a:pt x="6475" y="1293"/>
                </a:lnTo>
                <a:lnTo>
                  <a:pt x="1295" y="1293"/>
                </a:lnTo>
                <a:close/>
                <a:moveTo>
                  <a:pt x="3890" y="8902"/>
                </a:moveTo>
                <a:cubicBezTo>
                  <a:pt x="3621" y="8902"/>
                  <a:pt x="3405" y="9120"/>
                  <a:pt x="3405" y="9387"/>
                </a:cubicBezTo>
                <a:cubicBezTo>
                  <a:pt x="3405" y="9656"/>
                  <a:pt x="3622" y="9872"/>
                  <a:pt x="3890" y="9872"/>
                </a:cubicBezTo>
                <a:cubicBezTo>
                  <a:pt x="4157" y="9872"/>
                  <a:pt x="4375" y="9655"/>
                  <a:pt x="4375" y="9387"/>
                </a:cubicBezTo>
                <a:cubicBezTo>
                  <a:pt x="4376" y="9120"/>
                  <a:pt x="4159" y="8902"/>
                  <a:pt x="3890" y="8902"/>
                </a:cubicBezTo>
                <a:close/>
                <a:moveTo>
                  <a:pt x="3413" y="5486"/>
                </a:moveTo>
                <a:lnTo>
                  <a:pt x="5026" y="3825"/>
                </a:lnTo>
                <a:cubicBezTo>
                  <a:pt x="5205" y="3641"/>
                  <a:pt x="5499" y="3636"/>
                  <a:pt x="5683" y="3815"/>
                </a:cubicBezTo>
                <a:lnTo>
                  <a:pt x="5688" y="3820"/>
                </a:lnTo>
                <a:cubicBezTo>
                  <a:pt x="5872" y="4005"/>
                  <a:pt x="5874" y="4303"/>
                  <a:pt x="5692" y="4491"/>
                </a:cubicBezTo>
                <a:lnTo>
                  <a:pt x="3769" y="6472"/>
                </a:lnTo>
                <a:cubicBezTo>
                  <a:pt x="3730" y="6511"/>
                  <a:pt x="3685" y="6543"/>
                  <a:pt x="3636" y="6567"/>
                </a:cubicBezTo>
                <a:cubicBezTo>
                  <a:pt x="3453" y="6665"/>
                  <a:pt x="3228" y="6631"/>
                  <a:pt x="3081" y="6485"/>
                </a:cubicBezTo>
                <a:lnTo>
                  <a:pt x="2081" y="5486"/>
                </a:lnTo>
                <a:cubicBezTo>
                  <a:pt x="1904" y="5296"/>
                  <a:pt x="1913" y="4997"/>
                  <a:pt x="2103" y="4820"/>
                </a:cubicBezTo>
                <a:cubicBezTo>
                  <a:pt x="2284" y="4650"/>
                  <a:pt x="2566" y="4650"/>
                  <a:pt x="2748" y="4820"/>
                </a:cubicBezTo>
                <a:lnTo>
                  <a:pt x="3413" y="5486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07636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3010" y="2203454"/>
            <a:ext cx="264025" cy="263722"/>
          </a:xfrm>
          <a:custGeom>
            <a:avLst/>
            <a:gdLst>
              <a:gd name="T0" fmla="*/ 10906 w 12797"/>
              <a:gd name="T1" fmla="*/ 1875 h 12781"/>
              <a:gd name="T2" fmla="*/ 6391 w 12797"/>
              <a:gd name="T3" fmla="*/ 0 h 12781"/>
              <a:gd name="T4" fmla="*/ 1875 w 12797"/>
              <a:gd name="T5" fmla="*/ 1875 h 12781"/>
              <a:gd name="T6" fmla="*/ 1234 w 12797"/>
              <a:gd name="T7" fmla="*/ 2625 h 12781"/>
              <a:gd name="T8" fmla="*/ 0 w 12797"/>
              <a:gd name="T9" fmla="*/ 6391 h 12781"/>
              <a:gd name="T10" fmla="*/ 1875 w 12797"/>
              <a:gd name="T11" fmla="*/ 10906 h 12781"/>
              <a:gd name="T12" fmla="*/ 6391 w 12797"/>
              <a:gd name="T13" fmla="*/ 12781 h 12781"/>
              <a:gd name="T14" fmla="*/ 10906 w 12797"/>
              <a:gd name="T15" fmla="*/ 10906 h 12781"/>
              <a:gd name="T16" fmla="*/ 12781 w 12797"/>
              <a:gd name="T17" fmla="*/ 6391 h 12781"/>
              <a:gd name="T18" fmla="*/ 11219 w 12797"/>
              <a:gd name="T19" fmla="*/ 9484 h 12781"/>
              <a:gd name="T20" fmla="*/ 9906 w 12797"/>
              <a:gd name="T21" fmla="*/ 6719 h 12781"/>
              <a:gd name="T22" fmla="*/ 11219 w 12797"/>
              <a:gd name="T23" fmla="*/ 9484 h 12781"/>
              <a:gd name="T24" fmla="*/ 2891 w 12797"/>
              <a:gd name="T25" fmla="*/ 6734 h 12781"/>
              <a:gd name="T26" fmla="*/ 1578 w 12797"/>
              <a:gd name="T27" fmla="*/ 9500 h 12781"/>
              <a:gd name="T28" fmla="*/ 1609 w 12797"/>
              <a:gd name="T29" fmla="*/ 3250 h 12781"/>
              <a:gd name="T30" fmla="*/ 2891 w 12797"/>
              <a:gd name="T31" fmla="*/ 6063 h 12781"/>
              <a:gd name="T32" fmla="*/ 1609 w 12797"/>
              <a:gd name="T33" fmla="*/ 3250 h 12781"/>
              <a:gd name="T34" fmla="*/ 3563 w 12797"/>
              <a:gd name="T35" fmla="*/ 6063 h 12781"/>
              <a:gd name="T36" fmla="*/ 6063 w 12797"/>
              <a:gd name="T37" fmla="*/ 4203 h 12781"/>
              <a:gd name="T38" fmla="*/ 6063 w 12797"/>
              <a:gd name="T39" fmla="*/ 6734 h 12781"/>
              <a:gd name="T40" fmla="*/ 3813 w 12797"/>
              <a:gd name="T41" fmla="*/ 8750 h 12781"/>
              <a:gd name="T42" fmla="*/ 6063 w 12797"/>
              <a:gd name="T43" fmla="*/ 6734 h 12781"/>
              <a:gd name="T44" fmla="*/ 9234 w 12797"/>
              <a:gd name="T45" fmla="*/ 6734 h 12781"/>
              <a:gd name="T46" fmla="*/ 6734 w 12797"/>
              <a:gd name="T47" fmla="*/ 8516 h 12781"/>
              <a:gd name="T48" fmla="*/ 6734 w 12797"/>
              <a:gd name="T49" fmla="*/ 6063 h 12781"/>
              <a:gd name="T50" fmla="*/ 8969 w 12797"/>
              <a:gd name="T51" fmla="*/ 3969 h 12781"/>
              <a:gd name="T52" fmla="*/ 6734 w 12797"/>
              <a:gd name="T53" fmla="*/ 6063 h 12781"/>
              <a:gd name="T54" fmla="*/ 6734 w 12797"/>
              <a:gd name="T55" fmla="*/ 719 h 12781"/>
              <a:gd name="T56" fmla="*/ 8344 w 12797"/>
              <a:gd name="T57" fmla="*/ 2266 h 12781"/>
              <a:gd name="T58" fmla="*/ 6734 w 12797"/>
              <a:gd name="T59" fmla="*/ 3531 h 12781"/>
              <a:gd name="T60" fmla="*/ 6063 w 12797"/>
              <a:gd name="T61" fmla="*/ 719 h 12781"/>
              <a:gd name="T62" fmla="*/ 4016 w 12797"/>
              <a:gd name="T63" fmla="*/ 3313 h 12781"/>
              <a:gd name="T64" fmla="*/ 5375 w 12797"/>
              <a:gd name="T65" fmla="*/ 1078 h 12781"/>
              <a:gd name="T66" fmla="*/ 6063 w 12797"/>
              <a:gd name="T67" fmla="*/ 12078 h 12781"/>
              <a:gd name="T68" fmla="*/ 4453 w 12797"/>
              <a:gd name="T69" fmla="*/ 10531 h 12781"/>
              <a:gd name="T70" fmla="*/ 6063 w 12797"/>
              <a:gd name="T71" fmla="*/ 9188 h 12781"/>
              <a:gd name="T72" fmla="*/ 6734 w 12797"/>
              <a:gd name="T73" fmla="*/ 12078 h 12781"/>
              <a:gd name="T74" fmla="*/ 8797 w 12797"/>
              <a:gd name="T75" fmla="*/ 9406 h 12781"/>
              <a:gd name="T76" fmla="*/ 7422 w 12797"/>
              <a:gd name="T77" fmla="*/ 11719 h 12781"/>
              <a:gd name="T78" fmla="*/ 9625 w 12797"/>
              <a:gd name="T79" fmla="*/ 3828 h 12781"/>
              <a:gd name="T80" fmla="*/ 12125 w 12797"/>
              <a:gd name="T81" fmla="*/ 6063 h 12781"/>
              <a:gd name="T82" fmla="*/ 10438 w 12797"/>
              <a:gd name="T83" fmla="*/ 2344 h 12781"/>
              <a:gd name="T84" fmla="*/ 9438 w 12797"/>
              <a:gd name="T85" fmla="*/ 3172 h 12781"/>
              <a:gd name="T86" fmla="*/ 8297 w 12797"/>
              <a:gd name="T87" fmla="*/ 1000 h 12781"/>
              <a:gd name="T88" fmla="*/ 4484 w 12797"/>
              <a:gd name="T89" fmla="*/ 1000 h 12781"/>
              <a:gd name="T90" fmla="*/ 3344 w 12797"/>
              <a:gd name="T91" fmla="*/ 3172 h 12781"/>
              <a:gd name="T92" fmla="*/ 2344 w 12797"/>
              <a:gd name="T93" fmla="*/ 2344 h 12781"/>
              <a:gd name="T94" fmla="*/ 2344 w 12797"/>
              <a:gd name="T95" fmla="*/ 10438 h 12781"/>
              <a:gd name="T96" fmla="*/ 3328 w 12797"/>
              <a:gd name="T97" fmla="*/ 9547 h 12781"/>
              <a:gd name="T98" fmla="*/ 4484 w 12797"/>
              <a:gd name="T99" fmla="*/ 11781 h 12781"/>
              <a:gd name="T100" fmla="*/ 8297 w 12797"/>
              <a:gd name="T101" fmla="*/ 11797 h 12781"/>
              <a:gd name="T102" fmla="*/ 9453 w 12797"/>
              <a:gd name="T103" fmla="*/ 9563 h 12781"/>
              <a:gd name="T104" fmla="*/ 10438 w 12797"/>
              <a:gd name="T105" fmla="*/ 10453 h 12781"/>
            </a:gdLst>
            <a:ahLst/>
            <a:cxnLst/>
            <a:rect l="0" t="0" r="r" b="b"/>
            <a:pathLst>
              <a:path w="12797" h="12781">
                <a:moveTo>
                  <a:pt x="12281" y="3906"/>
                </a:moveTo>
                <a:cubicBezTo>
                  <a:pt x="11953" y="3141"/>
                  <a:pt x="11500" y="2453"/>
                  <a:pt x="10906" y="1875"/>
                </a:cubicBezTo>
                <a:cubicBezTo>
                  <a:pt x="10313" y="1281"/>
                  <a:pt x="9641" y="828"/>
                  <a:pt x="8875" y="500"/>
                </a:cubicBezTo>
                <a:cubicBezTo>
                  <a:pt x="8094" y="172"/>
                  <a:pt x="7266" y="0"/>
                  <a:pt x="6391" y="0"/>
                </a:cubicBezTo>
                <a:cubicBezTo>
                  <a:pt x="5531" y="0"/>
                  <a:pt x="4688" y="172"/>
                  <a:pt x="3906" y="500"/>
                </a:cubicBezTo>
                <a:cubicBezTo>
                  <a:pt x="3141" y="828"/>
                  <a:pt x="2453" y="1281"/>
                  <a:pt x="1875" y="1875"/>
                </a:cubicBezTo>
                <a:cubicBezTo>
                  <a:pt x="1641" y="2109"/>
                  <a:pt x="1438" y="2344"/>
                  <a:pt x="1250" y="2594"/>
                </a:cubicBezTo>
                <a:cubicBezTo>
                  <a:pt x="1250" y="2594"/>
                  <a:pt x="1234" y="2609"/>
                  <a:pt x="1234" y="2625"/>
                </a:cubicBezTo>
                <a:cubicBezTo>
                  <a:pt x="938" y="3016"/>
                  <a:pt x="703" y="3453"/>
                  <a:pt x="500" y="3906"/>
                </a:cubicBezTo>
                <a:cubicBezTo>
                  <a:pt x="172" y="4688"/>
                  <a:pt x="0" y="5531"/>
                  <a:pt x="0" y="6391"/>
                </a:cubicBezTo>
                <a:cubicBezTo>
                  <a:pt x="0" y="7250"/>
                  <a:pt x="172" y="8094"/>
                  <a:pt x="500" y="8875"/>
                </a:cubicBezTo>
                <a:cubicBezTo>
                  <a:pt x="828" y="9641"/>
                  <a:pt x="1281" y="10328"/>
                  <a:pt x="1875" y="10906"/>
                </a:cubicBezTo>
                <a:cubicBezTo>
                  <a:pt x="2469" y="11484"/>
                  <a:pt x="3141" y="11953"/>
                  <a:pt x="3906" y="12281"/>
                </a:cubicBezTo>
                <a:cubicBezTo>
                  <a:pt x="4688" y="12609"/>
                  <a:pt x="5531" y="12781"/>
                  <a:pt x="6391" y="12781"/>
                </a:cubicBezTo>
                <a:cubicBezTo>
                  <a:pt x="7250" y="12781"/>
                  <a:pt x="8094" y="12609"/>
                  <a:pt x="8875" y="12281"/>
                </a:cubicBezTo>
                <a:cubicBezTo>
                  <a:pt x="9641" y="11953"/>
                  <a:pt x="10328" y="11500"/>
                  <a:pt x="10906" y="10906"/>
                </a:cubicBezTo>
                <a:cubicBezTo>
                  <a:pt x="11500" y="10313"/>
                  <a:pt x="11953" y="9641"/>
                  <a:pt x="12281" y="8875"/>
                </a:cubicBezTo>
                <a:cubicBezTo>
                  <a:pt x="12609" y="8094"/>
                  <a:pt x="12781" y="7250"/>
                  <a:pt x="12781" y="6391"/>
                </a:cubicBezTo>
                <a:cubicBezTo>
                  <a:pt x="12797" y="5531"/>
                  <a:pt x="12625" y="4688"/>
                  <a:pt x="12281" y="3906"/>
                </a:cubicBezTo>
                <a:close/>
                <a:moveTo>
                  <a:pt x="11219" y="9484"/>
                </a:moveTo>
                <a:cubicBezTo>
                  <a:pt x="10766" y="9250"/>
                  <a:pt x="10234" y="9047"/>
                  <a:pt x="9641" y="8891"/>
                </a:cubicBezTo>
                <a:cubicBezTo>
                  <a:pt x="9797" y="8203"/>
                  <a:pt x="9891" y="7469"/>
                  <a:pt x="9906" y="6719"/>
                </a:cubicBezTo>
                <a:lnTo>
                  <a:pt x="12109" y="6719"/>
                </a:lnTo>
                <a:cubicBezTo>
                  <a:pt x="12047" y="7719"/>
                  <a:pt x="11734" y="8672"/>
                  <a:pt x="11219" y="9484"/>
                </a:cubicBezTo>
                <a:close/>
                <a:moveTo>
                  <a:pt x="688" y="6734"/>
                </a:moveTo>
                <a:lnTo>
                  <a:pt x="2891" y="6734"/>
                </a:lnTo>
                <a:cubicBezTo>
                  <a:pt x="2906" y="7484"/>
                  <a:pt x="3000" y="8219"/>
                  <a:pt x="3156" y="8906"/>
                </a:cubicBezTo>
                <a:cubicBezTo>
                  <a:pt x="2563" y="9063"/>
                  <a:pt x="2031" y="9266"/>
                  <a:pt x="1578" y="9500"/>
                </a:cubicBezTo>
                <a:cubicBezTo>
                  <a:pt x="1047" y="8672"/>
                  <a:pt x="734" y="7719"/>
                  <a:pt x="688" y="6734"/>
                </a:cubicBezTo>
                <a:close/>
                <a:moveTo>
                  <a:pt x="1609" y="3250"/>
                </a:moveTo>
                <a:cubicBezTo>
                  <a:pt x="2063" y="3484"/>
                  <a:pt x="2578" y="3672"/>
                  <a:pt x="3172" y="3828"/>
                </a:cubicBezTo>
                <a:cubicBezTo>
                  <a:pt x="3000" y="4531"/>
                  <a:pt x="2906" y="5281"/>
                  <a:pt x="2891" y="6063"/>
                </a:cubicBezTo>
                <a:lnTo>
                  <a:pt x="688" y="6063"/>
                </a:lnTo>
                <a:cubicBezTo>
                  <a:pt x="734" y="5047"/>
                  <a:pt x="1063" y="4078"/>
                  <a:pt x="1609" y="3250"/>
                </a:cubicBezTo>
                <a:close/>
                <a:moveTo>
                  <a:pt x="6063" y="6063"/>
                </a:moveTo>
                <a:lnTo>
                  <a:pt x="3563" y="6063"/>
                </a:lnTo>
                <a:cubicBezTo>
                  <a:pt x="3578" y="5328"/>
                  <a:pt x="3672" y="4625"/>
                  <a:pt x="3828" y="3969"/>
                </a:cubicBezTo>
                <a:cubicBezTo>
                  <a:pt x="4531" y="4109"/>
                  <a:pt x="5281" y="4188"/>
                  <a:pt x="6063" y="4203"/>
                </a:cubicBezTo>
                <a:lnTo>
                  <a:pt x="6063" y="6063"/>
                </a:lnTo>
                <a:close/>
                <a:moveTo>
                  <a:pt x="6063" y="6734"/>
                </a:moveTo>
                <a:lnTo>
                  <a:pt x="6063" y="8516"/>
                </a:lnTo>
                <a:cubicBezTo>
                  <a:pt x="5281" y="8531"/>
                  <a:pt x="4531" y="8609"/>
                  <a:pt x="3813" y="8750"/>
                </a:cubicBezTo>
                <a:cubicBezTo>
                  <a:pt x="3672" y="8125"/>
                  <a:pt x="3578" y="7438"/>
                  <a:pt x="3563" y="6734"/>
                </a:cubicBezTo>
                <a:lnTo>
                  <a:pt x="6063" y="6734"/>
                </a:lnTo>
                <a:close/>
                <a:moveTo>
                  <a:pt x="6734" y="6734"/>
                </a:moveTo>
                <a:lnTo>
                  <a:pt x="9234" y="6734"/>
                </a:lnTo>
                <a:cubicBezTo>
                  <a:pt x="9219" y="7438"/>
                  <a:pt x="9125" y="8125"/>
                  <a:pt x="8984" y="8750"/>
                </a:cubicBezTo>
                <a:cubicBezTo>
                  <a:pt x="8281" y="8609"/>
                  <a:pt x="7516" y="8531"/>
                  <a:pt x="6734" y="8516"/>
                </a:cubicBezTo>
                <a:lnTo>
                  <a:pt x="6734" y="6734"/>
                </a:lnTo>
                <a:close/>
                <a:moveTo>
                  <a:pt x="6734" y="6063"/>
                </a:moveTo>
                <a:lnTo>
                  <a:pt x="6734" y="4203"/>
                </a:lnTo>
                <a:cubicBezTo>
                  <a:pt x="7516" y="4188"/>
                  <a:pt x="8266" y="4109"/>
                  <a:pt x="8969" y="3969"/>
                </a:cubicBezTo>
                <a:cubicBezTo>
                  <a:pt x="9125" y="4625"/>
                  <a:pt x="9219" y="5328"/>
                  <a:pt x="9234" y="6063"/>
                </a:cubicBezTo>
                <a:lnTo>
                  <a:pt x="6734" y="6063"/>
                </a:lnTo>
                <a:close/>
                <a:moveTo>
                  <a:pt x="6734" y="3531"/>
                </a:moveTo>
                <a:lnTo>
                  <a:pt x="6734" y="719"/>
                </a:lnTo>
                <a:cubicBezTo>
                  <a:pt x="6969" y="781"/>
                  <a:pt x="7203" y="891"/>
                  <a:pt x="7422" y="1078"/>
                </a:cubicBezTo>
                <a:cubicBezTo>
                  <a:pt x="7766" y="1359"/>
                  <a:pt x="8078" y="1750"/>
                  <a:pt x="8344" y="2266"/>
                </a:cubicBezTo>
                <a:cubicBezTo>
                  <a:pt x="8516" y="2594"/>
                  <a:pt x="8656" y="2938"/>
                  <a:pt x="8781" y="3313"/>
                </a:cubicBezTo>
                <a:cubicBezTo>
                  <a:pt x="8141" y="3438"/>
                  <a:pt x="7453" y="3516"/>
                  <a:pt x="6734" y="3531"/>
                </a:cubicBezTo>
                <a:close/>
                <a:moveTo>
                  <a:pt x="5375" y="1078"/>
                </a:moveTo>
                <a:cubicBezTo>
                  <a:pt x="5594" y="891"/>
                  <a:pt x="5828" y="781"/>
                  <a:pt x="6063" y="719"/>
                </a:cubicBezTo>
                <a:lnTo>
                  <a:pt x="6063" y="3531"/>
                </a:lnTo>
                <a:cubicBezTo>
                  <a:pt x="5344" y="3516"/>
                  <a:pt x="4656" y="3438"/>
                  <a:pt x="4016" y="3313"/>
                </a:cubicBezTo>
                <a:cubicBezTo>
                  <a:pt x="4141" y="2938"/>
                  <a:pt x="4281" y="2578"/>
                  <a:pt x="4453" y="2266"/>
                </a:cubicBezTo>
                <a:cubicBezTo>
                  <a:pt x="4719" y="1750"/>
                  <a:pt x="5031" y="1344"/>
                  <a:pt x="5375" y="1078"/>
                </a:cubicBezTo>
                <a:close/>
                <a:moveTo>
                  <a:pt x="6063" y="9188"/>
                </a:moveTo>
                <a:lnTo>
                  <a:pt x="6063" y="12078"/>
                </a:lnTo>
                <a:cubicBezTo>
                  <a:pt x="5828" y="12016"/>
                  <a:pt x="5594" y="11906"/>
                  <a:pt x="5375" y="11719"/>
                </a:cubicBezTo>
                <a:cubicBezTo>
                  <a:pt x="5031" y="11438"/>
                  <a:pt x="4719" y="11047"/>
                  <a:pt x="4453" y="10531"/>
                </a:cubicBezTo>
                <a:cubicBezTo>
                  <a:pt x="4281" y="10188"/>
                  <a:pt x="4125" y="9813"/>
                  <a:pt x="4000" y="9406"/>
                </a:cubicBezTo>
                <a:cubicBezTo>
                  <a:pt x="4641" y="9281"/>
                  <a:pt x="5344" y="9203"/>
                  <a:pt x="6063" y="9188"/>
                </a:cubicBezTo>
                <a:close/>
                <a:moveTo>
                  <a:pt x="7422" y="11719"/>
                </a:moveTo>
                <a:cubicBezTo>
                  <a:pt x="7203" y="11906"/>
                  <a:pt x="6969" y="12016"/>
                  <a:pt x="6734" y="12078"/>
                </a:cubicBezTo>
                <a:lnTo>
                  <a:pt x="6734" y="9188"/>
                </a:lnTo>
                <a:cubicBezTo>
                  <a:pt x="7453" y="9203"/>
                  <a:pt x="8156" y="9281"/>
                  <a:pt x="8797" y="9406"/>
                </a:cubicBezTo>
                <a:cubicBezTo>
                  <a:pt x="8672" y="9813"/>
                  <a:pt x="8516" y="10188"/>
                  <a:pt x="8344" y="10531"/>
                </a:cubicBezTo>
                <a:cubicBezTo>
                  <a:pt x="8078" y="11047"/>
                  <a:pt x="7766" y="11438"/>
                  <a:pt x="7422" y="11719"/>
                </a:cubicBezTo>
                <a:close/>
                <a:moveTo>
                  <a:pt x="9906" y="6063"/>
                </a:moveTo>
                <a:cubicBezTo>
                  <a:pt x="9891" y="5281"/>
                  <a:pt x="9781" y="4531"/>
                  <a:pt x="9625" y="3828"/>
                </a:cubicBezTo>
                <a:cubicBezTo>
                  <a:pt x="10203" y="3672"/>
                  <a:pt x="10734" y="3484"/>
                  <a:pt x="11188" y="3250"/>
                </a:cubicBezTo>
                <a:cubicBezTo>
                  <a:pt x="11734" y="4078"/>
                  <a:pt x="12063" y="5047"/>
                  <a:pt x="12125" y="6063"/>
                </a:cubicBezTo>
                <a:lnTo>
                  <a:pt x="9906" y="6063"/>
                </a:lnTo>
                <a:close/>
                <a:moveTo>
                  <a:pt x="10438" y="2344"/>
                </a:moveTo>
                <a:cubicBezTo>
                  <a:pt x="10547" y="2453"/>
                  <a:pt x="10656" y="2578"/>
                  <a:pt x="10766" y="2703"/>
                </a:cubicBezTo>
                <a:cubicBezTo>
                  <a:pt x="10375" y="2891"/>
                  <a:pt x="9938" y="3047"/>
                  <a:pt x="9438" y="3172"/>
                </a:cubicBezTo>
                <a:cubicBezTo>
                  <a:pt x="9297" y="2734"/>
                  <a:pt x="9125" y="2328"/>
                  <a:pt x="8938" y="1953"/>
                </a:cubicBezTo>
                <a:cubicBezTo>
                  <a:pt x="8750" y="1578"/>
                  <a:pt x="8531" y="1266"/>
                  <a:pt x="8297" y="1000"/>
                </a:cubicBezTo>
                <a:cubicBezTo>
                  <a:pt x="9094" y="1281"/>
                  <a:pt x="9828" y="1734"/>
                  <a:pt x="10438" y="2344"/>
                </a:cubicBezTo>
                <a:close/>
                <a:moveTo>
                  <a:pt x="4484" y="1000"/>
                </a:moveTo>
                <a:cubicBezTo>
                  <a:pt x="4250" y="1266"/>
                  <a:pt x="4031" y="1594"/>
                  <a:pt x="3844" y="1953"/>
                </a:cubicBezTo>
                <a:cubicBezTo>
                  <a:pt x="3656" y="2328"/>
                  <a:pt x="3484" y="2734"/>
                  <a:pt x="3344" y="3172"/>
                </a:cubicBezTo>
                <a:cubicBezTo>
                  <a:pt x="2844" y="3047"/>
                  <a:pt x="2406" y="2891"/>
                  <a:pt x="2016" y="2703"/>
                </a:cubicBezTo>
                <a:cubicBezTo>
                  <a:pt x="2125" y="2578"/>
                  <a:pt x="2219" y="2469"/>
                  <a:pt x="2344" y="2344"/>
                </a:cubicBezTo>
                <a:cubicBezTo>
                  <a:pt x="2969" y="1734"/>
                  <a:pt x="3688" y="1281"/>
                  <a:pt x="4484" y="1000"/>
                </a:cubicBezTo>
                <a:close/>
                <a:moveTo>
                  <a:pt x="2344" y="10438"/>
                </a:moveTo>
                <a:cubicBezTo>
                  <a:pt x="2219" y="10313"/>
                  <a:pt x="2094" y="10172"/>
                  <a:pt x="1984" y="10031"/>
                </a:cubicBezTo>
                <a:cubicBezTo>
                  <a:pt x="2375" y="9844"/>
                  <a:pt x="2828" y="9672"/>
                  <a:pt x="3328" y="9547"/>
                </a:cubicBezTo>
                <a:cubicBezTo>
                  <a:pt x="3469" y="10016"/>
                  <a:pt x="3641" y="10438"/>
                  <a:pt x="3844" y="10828"/>
                </a:cubicBezTo>
                <a:cubicBezTo>
                  <a:pt x="4031" y="11203"/>
                  <a:pt x="4250" y="11516"/>
                  <a:pt x="4484" y="11781"/>
                </a:cubicBezTo>
                <a:cubicBezTo>
                  <a:pt x="3688" y="11516"/>
                  <a:pt x="2969" y="11063"/>
                  <a:pt x="2344" y="10438"/>
                </a:cubicBezTo>
                <a:close/>
                <a:moveTo>
                  <a:pt x="8297" y="11797"/>
                </a:moveTo>
                <a:cubicBezTo>
                  <a:pt x="8531" y="11531"/>
                  <a:pt x="8750" y="11203"/>
                  <a:pt x="8938" y="10844"/>
                </a:cubicBezTo>
                <a:cubicBezTo>
                  <a:pt x="9141" y="10453"/>
                  <a:pt x="9313" y="10016"/>
                  <a:pt x="9453" y="9563"/>
                </a:cubicBezTo>
                <a:cubicBezTo>
                  <a:pt x="9953" y="9688"/>
                  <a:pt x="10406" y="9859"/>
                  <a:pt x="10797" y="10047"/>
                </a:cubicBezTo>
                <a:cubicBezTo>
                  <a:pt x="10688" y="10188"/>
                  <a:pt x="10563" y="10313"/>
                  <a:pt x="10438" y="10453"/>
                </a:cubicBezTo>
                <a:cubicBezTo>
                  <a:pt x="9828" y="11063"/>
                  <a:pt x="9094" y="11516"/>
                  <a:pt x="8297" y="1179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10380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195769" y="2226462"/>
            <a:ext cx="264025" cy="217705"/>
          </a:xfrm>
          <a:custGeom>
            <a:avLst/>
            <a:gdLst>
              <a:gd name="connsiteX0" fmla="*/ 435416 w 609586"/>
              <a:gd name="connsiteY0" fmla="*/ 80352 h 502648"/>
              <a:gd name="connsiteX1" fmla="*/ 551577 w 609586"/>
              <a:gd name="connsiteY1" fmla="*/ 190215 h 502648"/>
              <a:gd name="connsiteX2" fmla="*/ 551577 w 609586"/>
              <a:gd name="connsiteY2" fmla="*/ 217693 h 502648"/>
              <a:gd name="connsiteX3" fmla="*/ 496140 w 609586"/>
              <a:gd name="connsiteY3" fmla="*/ 310936 h 502648"/>
              <a:gd name="connsiteX4" fmla="*/ 609586 w 609586"/>
              <a:gd name="connsiteY4" fmla="*/ 437323 h 502648"/>
              <a:gd name="connsiteX5" fmla="*/ 580534 w 609586"/>
              <a:gd name="connsiteY5" fmla="*/ 464753 h 502648"/>
              <a:gd name="connsiteX6" fmla="*/ 504951 w 609586"/>
              <a:gd name="connsiteY6" fmla="*/ 464753 h 502648"/>
              <a:gd name="connsiteX7" fmla="*/ 373787 w 609586"/>
              <a:gd name="connsiteY7" fmla="*/ 301459 h 502648"/>
              <a:gd name="connsiteX8" fmla="*/ 426510 w 609586"/>
              <a:gd name="connsiteY8" fmla="*/ 179500 h 502648"/>
              <a:gd name="connsiteX9" fmla="*/ 426510 w 609586"/>
              <a:gd name="connsiteY9" fmla="*/ 143641 h 502648"/>
              <a:gd name="connsiteX10" fmla="*/ 412126 w 609586"/>
              <a:gd name="connsiteY10" fmla="*/ 82543 h 502648"/>
              <a:gd name="connsiteX11" fmla="*/ 435416 w 609586"/>
              <a:gd name="connsiteY11" fmla="*/ 80352 h 502648"/>
              <a:gd name="connsiteX12" fmla="*/ 227788 w 609586"/>
              <a:gd name="connsiteY12" fmla="*/ 0 h 502648"/>
              <a:gd name="connsiteX13" fmla="*/ 379662 w 609586"/>
              <a:gd name="connsiteY13" fmla="*/ 143662 h 502648"/>
              <a:gd name="connsiteX14" fmla="*/ 379662 w 609586"/>
              <a:gd name="connsiteY14" fmla="*/ 179565 h 502648"/>
              <a:gd name="connsiteX15" fmla="*/ 307225 w 609586"/>
              <a:gd name="connsiteY15" fmla="*/ 301465 h 502648"/>
              <a:gd name="connsiteX16" fmla="*/ 455528 w 609586"/>
              <a:gd name="connsiteY16" fmla="*/ 466745 h 502648"/>
              <a:gd name="connsiteX17" fmla="*/ 417524 w 609586"/>
              <a:gd name="connsiteY17" fmla="*/ 502648 h 502648"/>
              <a:gd name="connsiteX18" fmla="*/ 38004 w 609586"/>
              <a:gd name="connsiteY18" fmla="*/ 502648 h 502648"/>
              <a:gd name="connsiteX19" fmla="*/ 0 w 609586"/>
              <a:gd name="connsiteY19" fmla="*/ 466745 h 502648"/>
              <a:gd name="connsiteX20" fmla="*/ 148350 w 609586"/>
              <a:gd name="connsiteY20" fmla="*/ 301465 h 502648"/>
              <a:gd name="connsiteX21" fmla="*/ 75913 w 609586"/>
              <a:gd name="connsiteY21" fmla="*/ 179565 h 502648"/>
              <a:gd name="connsiteX22" fmla="*/ 75913 w 609586"/>
              <a:gd name="connsiteY22" fmla="*/ 143662 h 502648"/>
              <a:gd name="connsiteX23" fmla="*/ 227788 w 609586"/>
              <a:gd name="connsiteY23" fmla="*/ 0 h 502648"/>
            </a:gdLst>
            <a:ahLst/>
            <a:cxnLst/>
            <a:rect l="l" t="t" r="r" b="b"/>
            <a:pathLst>
              <a:path w="609586" h="502648">
                <a:moveTo>
                  <a:pt x="435416" y="80352"/>
                </a:moveTo>
                <a:cubicBezTo>
                  <a:pt x="499521" y="80352"/>
                  <a:pt x="551577" y="129545"/>
                  <a:pt x="551577" y="190215"/>
                </a:cubicBezTo>
                <a:lnTo>
                  <a:pt x="551577" y="217693"/>
                </a:lnTo>
                <a:cubicBezTo>
                  <a:pt x="551577" y="257219"/>
                  <a:pt x="529288" y="291601"/>
                  <a:pt x="496140" y="310936"/>
                </a:cubicBezTo>
                <a:cubicBezTo>
                  <a:pt x="553434" y="331175"/>
                  <a:pt x="609586" y="382416"/>
                  <a:pt x="609586" y="437323"/>
                </a:cubicBezTo>
                <a:cubicBezTo>
                  <a:pt x="609586" y="452467"/>
                  <a:pt x="596584" y="464753"/>
                  <a:pt x="580534" y="464753"/>
                </a:cubicBezTo>
                <a:lnTo>
                  <a:pt x="504951" y="464753"/>
                </a:lnTo>
                <a:cubicBezTo>
                  <a:pt x="503855" y="393607"/>
                  <a:pt x="444465" y="318793"/>
                  <a:pt x="373787" y="301459"/>
                </a:cubicBezTo>
                <a:cubicBezTo>
                  <a:pt x="411936" y="270457"/>
                  <a:pt x="426510" y="231217"/>
                  <a:pt x="426510" y="179500"/>
                </a:cubicBezTo>
                <a:lnTo>
                  <a:pt x="426510" y="143641"/>
                </a:lnTo>
                <a:cubicBezTo>
                  <a:pt x="426510" y="121783"/>
                  <a:pt x="421318" y="101068"/>
                  <a:pt x="412126" y="82543"/>
                </a:cubicBezTo>
                <a:cubicBezTo>
                  <a:pt x="419651" y="81114"/>
                  <a:pt x="427415" y="80352"/>
                  <a:pt x="435416" y="80352"/>
                </a:cubicBezTo>
                <a:close/>
                <a:moveTo>
                  <a:pt x="227788" y="0"/>
                </a:moveTo>
                <a:cubicBezTo>
                  <a:pt x="311607" y="0"/>
                  <a:pt x="379662" y="64378"/>
                  <a:pt x="379662" y="143662"/>
                </a:cubicBezTo>
                <a:lnTo>
                  <a:pt x="379662" y="179565"/>
                </a:lnTo>
                <a:cubicBezTo>
                  <a:pt x="379662" y="231230"/>
                  <a:pt x="350516" y="276180"/>
                  <a:pt x="307225" y="301465"/>
                </a:cubicBezTo>
                <a:cubicBezTo>
                  <a:pt x="382186" y="327940"/>
                  <a:pt x="455528" y="394986"/>
                  <a:pt x="455528" y="466745"/>
                </a:cubicBezTo>
                <a:cubicBezTo>
                  <a:pt x="455528" y="486554"/>
                  <a:pt x="438574" y="502648"/>
                  <a:pt x="417524" y="502648"/>
                </a:cubicBezTo>
                <a:lnTo>
                  <a:pt x="38004" y="502648"/>
                </a:lnTo>
                <a:cubicBezTo>
                  <a:pt x="16954" y="502648"/>
                  <a:pt x="0" y="486554"/>
                  <a:pt x="0" y="466745"/>
                </a:cubicBezTo>
                <a:cubicBezTo>
                  <a:pt x="0" y="394986"/>
                  <a:pt x="73389" y="327940"/>
                  <a:pt x="148350" y="301465"/>
                </a:cubicBezTo>
                <a:cubicBezTo>
                  <a:pt x="105012" y="276180"/>
                  <a:pt x="75913" y="231230"/>
                  <a:pt x="75913" y="179565"/>
                </a:cubicBezTo>
                <a:lnTo>
                  <a:pt x="75913" y="143662"/>
                </a:lnTo>
                <a:cubicBezTo>
                  <a:pt x="75913" y="64378"/>
                  <a:pt x="143969" y="0"/>
                  <a:pt x="22778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694112" y="2117914"/>
            <a:ext cx="434803" cy="4348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07464" y="2203303"/>
            <a:ext cx="208096" cy="264023"/>
          </a:xfrm>
          <a:custGeom>
            <a:avLst/>
            <a:gdLst>
              <a:gd name="T0" fmla="*/ 3166 w 6332"/>
              <a:gd name="T1" fmla="*/ 0 h 8034"/>
              <a:gd name="T2" fmla="*/ 0 w 6332"/>
              <a:gd name="T3" fmla="*/ 3166 h 8034"/>
              <a:gd name="T4" fmla="*/ 2481 w 6332"/>
              <a:gd name="T5" fmla="*/ 7590 h 8034"/>
              <a:gd name="T6" fmla="*/ 3853 w 6332"/>
              <a:gd name="T7" fmla="*/ 7588 h 8034"/>
              <a:gd name="T8" fmla="*/ 6332 w 6332"/>
              <a:gd name="T9" fmla="*/ 3166 h 8034"/>
              <a:gd name="T10" fmla="*/ 3166 w 6332"/>
              <a:gd name="T11" fmla="*/ 0 h 8034"/>
              <a:gd name="T12" fmla="*/ 3166 w 6332"/>
              <a:gd name="T13" fmla="*/ 0 h 8034"/>
              <a:gd name="T14" fmla="*/ 3166 w 6332"/>
              <a:gd name="T15" fmla="*/ 0 h 8034"/>
              <a:gd name="T16" fmla="*/ 3166 w 6332"/>
              <a:gd name="T17" fmla="*/ 0 h 8034"/>
              <a:gd name="T18" fmla="*/ 3166 w 6332"/>
              <a:gd name="T19" fmla="*/ 4529 h 8034"/>
              <a:gd name="T20" fmla="*/ 1702 w 6332"/>
              <a:gd name="T21" fmla="*/ 3065 h 8034"/>
              <a:gd name="T22" fmla="*/ 3166 w 6332"/>
              <a:gd name="T23" fmla="*/ 1600 h 8034"/>
              <a:gd name="T24" fmla="*/ 4630 w 6332"/>
              <a:gd name="T25" fmla="*/ 3065 h 8034"/>
              <a:gd name="T26" fmla="*/ 3166 w 6332"/>
              <a:gd name="T27" fmla="*/ 4529 h 8034"/>
              <a:gd name="T28" fmla="*/ 3166 w 6332"/>
              <a:gd name="T29" fmla="*/ 4529 h 8034"/>
              <a:gd name="T30" fmla="*/ 3166 w 6332"/>
              <a:gd name="T31" fmla="*/ 4529 h 8034"/>
            </a:gdLst>
            <a:ahLst/>
            <a:cxnLst/>
            <a:rect l="0" t="0" r="r" b="b"/>
            <a:pathLst>
              <a:path w="6332" h="8034">
                <a:moveTo>
                  <a:pt x="3166" y="0"/>
                </a:moveTo>
                <a:cubicBezTo>
                  <a:pt x="1418" y="0"/>
                  <a:pt x="0" y="1418"/>
                  <a:pt x="0" y="3166"/>
                </a:cubicBezTo>
                <a:cubicBezTo>
                  <a:pt x="0" y="4914"/>
                  <a:pt x="2481" y="7590"/>
                  <a:pt x="2481" y="7590"/>
                </a:cubicBezTo>
                <a:cubicBezTo>
                  <a:pt x="2859" y="8031"/>
                  <a:pt x="3478" y="8034"/>
                  <a:pt x="3853" y="7588"/>
                </a:cubicBezTo>
                <a:cubicBezTo>
                  <a:pt x="3853" y="7588"/>
                  <a:pt x="6332" y="4914"/>
                  <a:pt x="6332" y="3166"/>
                </a:cubicBezTo>
                <a:cubicBezTo>
                  <a:pt x="6332" y="1418"/>
                  <a:pt x="4914" y="0"/>
                  <a:pt x="3166" y="0"/>
                </a:cubicBezTo>
                <a:lnTo>
                  <a:pt x="3166" y="0"/>
                </a:lnTo>
                <a:lnTo>
                  <a:pt x="3166" y="0"/>
                </a:lnTo>
                <a:lnTo>
                  <a:pt x="3166" y="0"/>
                </a:lnTo>
                <a:close/>
                <a:moveTo>
                  <a:pt x="3166" y="4529"/>
                </a:moveTo>
                <a:cubicBezTo>
                  <a:pt x="2357" y="4529"/>
                  <a:pt x="1702" y="3874"/>
                  <a:pt x="1702" y="3065"/>
                </a:cubicBezTo>
                <a:cubicBezTo>
                  <a:pt x="1702" y="2256"/>
                  <a:pt x="2357" y="1600"/>
                  <a:pt x="3166" y="1600"/>
                </a:cubicBezTo>
                <a:cubicBezTo>
                  <a:pt x="3975" y="1600"/>
                  <a:pt x="4630" y="2256"/>
                  <a:pt x="4630" y="3065"/>
                </a:cubicBezTo>
                <a:cubicBezTo>
                  <a:pt x="4630" y="3874"/>
                  <a:pt x="3975" y="4529"/>
                  <a:pt x="3166" y="4529"/>
                </a:cubicBezTo>
                <a:lnTo>
                  <a:pt x="3166" y="4529"/>
                </a:lnTo>
                <a:close/>
                <a:moveTo>
                  <a:pt x="3166" y="4529"/>
                </a:move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346524" y="2330935"/>
            <a:ext cx="3069417" cy="377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605689" y="1628569"/>
            <a:ext cx="666544" cy="666544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081375" y="1802464"/>
            <a:ext cx="180331" cy="18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  <a:gs pos="85000">
                <a:schemeClr val="accent1">
                  <a:lumMod val="75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001618" y="5346912"/>
            <a:ext cx="293263" cy="293263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>
            <a:off x="5659646" y="4815713"/>
            <a:ext cx="837079" cy="145174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5255504" y="3064600"/>
            <a:ext cx="1210889" cy="409028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634092" y="2536392"/>
            <a:ext cx="1703985" cy="13234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387084" y="5661072"/>
            <a:ext cx="245641" cy="24564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60000">
                <a:schemeClr val="accent1">
                  <a:alpha val="100000"/>
                </a:schemeClr>
              </a:gs>
              <a:gs pos="85000">
                <a:schemeClr val="accent1">
                  <a:lumMod val="75000"/>
                  <a:alpha val="100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  <a:effectLst>
            <a:outerShdw blurRad="609600" dist="152400" dir="13500000" algn="b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2334076"/>
            <a:ext cx="5036024" cy="4523924"/>
          </a:xfrm>
          <a:custGeom>
            <a:avLst/>
            <a:gdLst>
              <a:gd name="connsiteX0" fmla="*/ 1975520 w 5036024"/>
              <a:gd name="connsiteY0" fmla="*/ 0 h 4523924"/>
              <a:gd name="connsiteX1" fmla="*/ 5036024 w 5036024"/>
              <a:gd name="connsiteY1" fmla="*/ 3060504 h 4523924"/>
              <a:gd name="connsiteX2" fmla="*/ 4666638 w 5036024"/>
              <a:gd name="connsiteY2" fmla="*/ 4519322 h 4523924"/>
              <a:gd name="connsiteX3" fmla="*/ 4663843 w 5036024"/>
              <a:gd name="connsiteY3" fmla="*/ 4523924 h 4523924"/>
              <a:gd name="connsiteX4" fmla="*/ 0 w 5036024"/>
              <a:gd name="connsiteY4" fmla="*/ 4523924 h 4523924"/>
              <a:gd name="connsiteX5" fmla="*/ 0 w 5036024"/>
              <a:gd name="connsiteY5" fmla="*/ 725005 h 4523924"/>
              <a:gd name="connsiteX6" fmla="*/ 28755 w 5036024"/>
              <a:gd name="connsiteY6" fmla="*/ 698870 h 4523924"/>
              <a:gd name="connsiteX7" fmla="*/ 1975520 w 5036024"/>
              <a:gd name="connsiteY7" fmla="*/ 0 h 4523924"/>
            </a:gdLst>
            <a:ahLst/>
            <a:cxnLst/>
            <a:rect l="l" t="t" r="r" b="b"/>
            <a:pathLst>
              <a:path w="5036024" h="4523924">
                <a:moveTo>
                  <a:pt x="1975520" y="0"/>
                </a:moveTo>
                <a:cubicBezTo>
                  <a:pt x="3665790" y="0"/>
                  <a:pt x="5036024" y="1370234"/>
                  <a:pt x="5036024" y="3060504"/>
                </a:cubicBezTo>
                <a:cubicBezTo>
                  <a:pt x="5036024" y="3588714"/>
                  <a:pt x="4902212" y="4085670"/>
                  <a:pt x="4666638" y="4519322"/>
                </a:cubicBezTo>
                <a:lnTo>
                  <a:pt x="4663843" y="4523924"/>
                </a:lnTo>
                <a:lnTo>
                  <a:pt x="0" y="4523924"/>
                </a:lnTo>
                <a:lnTo>
                  <a:pt x="0" y="725005"/>
                </a:lnTo>
                <a:lnTo>
                  <a:pt x="28755" y="698870"/>
                </a:lnTo>
                <a:cubicBezTo>
                  <a:pt x="557791" y="262272"/>
                  <a:pt x="1236027" y="0"/>
                  <a:pt x="1975520" y="0"/>
                </a:cubicBezTo>
                <a:close/>
              </a:path>
            </a:pathLst>
          </a:custGeom>
          <a:solidFill>
            <a:schemeClr val="accent2">
              <a:alpha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442577" y="1634648"/>
            <a:ext cx="4220518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752133" y="1966034"/>
            <a:ext cx="181910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16206" y="1634648"/>
            <a:ext cx="4220518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825764" y="1966034"/>
            <a:ext cx="181910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89796" y="1774641"/>
            <a:ext cx="3560474" cy="538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尊重他人权利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63428" y="1774641"/>
            <a:ext cx="3560474" cy="5381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遵守法律规范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913788" y="4937372"/>
            <a:ext cx="504145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863429" y="2554371"/>
            <a:ext cx="3560474" cy="20970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行使权利时必须严格遵守法律，不得超越法律允许的范围，否则可能构成违法甚至犯罪，如在行使言论自由时不得侮辱诽谤他人。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87419" y="4937372"/>
            <a:ext cx="504145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89800" y="2567071"/>
            <a:ext cx="3560474" cy="20843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行使自身权利时，要尊重他人的合法权益，避免因行使自身权利而侵犯他人权利，如在公共场合，个人自由权利应以不妨碍他人权利为前提。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083943" y="2045774"/>
            <a:ext cx="576603" cy="576603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053200" y="4893176"/>
            <a:ext cx="904062" cy="904062"/>
          </a:xfrm>
          <a:prstGeom prst="ellipse">
            <a:avLst/>
          </a:pr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合法性原则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116" y="169164"/>
            <a:ext cx="11859768" cy="6519672"/>
          </a:xfrm>
          <a:prstGeom prst="roundRect">
            <a:avLst>
              <a:gd name="adj" fmla="val 3315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514500">
            <a:off x="-1776650" y="1329275"/>
            <a:ext cx="3553300" cy="35533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6000">
                <a:schemeClr val="accent1">
                  <a:lumMod val="20000"/>
                  <a:lumOff val="80000"/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217459" y="1731981"/>
            <a:ext cx="860611" cy="860611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3497950">
            <a:off x="8078441" y="3241115"/>
            <a:ext cx="5623571" cy="5623571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3497950">
            <a:off x="6085260" y="2242167"/>
            <a:ext cx="4289610" cy="4289614"/>
          </a:xfrm>
          <a:prstGeom prst="donut">
            <a:avLst>
              <a:gd name="adj" fmla="val 17708"/>
            </a:avLst>
          </a:prstGeom>
          <a:solidFill>
            <a:schemeClr val="accent1">
              <a:lumMod val="40000"/>
              <a:lumOff val="60000"/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8401" y="1994100"/>
            <a:ext cx="5051502" cy="3958684"/>
          </a:xfrm>
          <a:prstGeom prst="roundRect">
            <a:avLst>
              <a:gd name="adj" fmla="val 507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69900" dist="152400" dir="5400000" sx="106000" sy="106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69189" y="2139067"/>
            <a:ext cx="4334332" cy="8146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法律面前人人平等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9188" y="3008396"/>
            <a:ext cx="4495696" cy="26716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所有公民在法律面前一律平等，享有平等的权利，承担平等的义务，不得因身份、地位等因素而有所区别，这是现代法治社会的基石。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46550" y="1861072"/>
            <a:ext cx="602428" cy="60242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301273" y="1890273"/>
            <a:ext cx="692982" cy="4579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51285" y="1032733"/>
            <a:ext cx="860611" cy="860611"/>
          </a:xfrm>
          <a:prstGeom prst="ellipse">
            <a:avLst/>
          </a:pr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52227" y="1294852"/>
            <a:ext cx="5051502" cy="3958684"/>
          </a:xfrm>
          <a:prstGeom prst="roundRect">
            <a:avLst>
              <a:gd name="adj" fmla="val 507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469900" dist="152400" dir="5400000" sx="106000" sy="106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703015" y="1439819"/>
            <a:ext cx="4334332" cy="8146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平等行使权利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03014" y="2309148"/>
            <a:ext cx="4495696" cy="26716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每个人在行使权利时，都应享有平等的机会和条件，不得因歧视等原因而受到不公正待遇，如在就业中，劳动者享有平等的就业权利，不得因性别、种族等因素受到歧视。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080376" y="1161824"/>
            <a:ext cx="602428" cy="60242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035099" y="1191025"/>
            <a:ext cx="692982" cy="4579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6650" y="475975"/>
            <a:ext cx="1068225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55A1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平等性原则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69743" y="-1"/>
            <a:ext cx="603407" cy="965451"/>
          </a:xfrm>
          <a:prstGeom prst="parallelogram">
            <a:avLst>
              <a:gd name="adj" fmla="val 7350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8153" y="454500"/>
            <a:ext cx="319344" cy="510950"/>
          </a:xfrm>
          <a:prstGeom prst="parallelogram">
            <a:avLst>
              <a:gd name="adj" fmla="val 73502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55A11"/>
      </a:accent1>
      <a:accent2>
        <a:srgbClr val="C00000"/>
      </a:accent2>
      <a:accent3>
        <a:srgbClr val="C55A11"/>
      </a:accent3>
      <a:accent4>
        <a:srgbClr val="C00000"/>
      </a:accent4>
      <a:accent5>
        <a:srgbClr val="C55A11"/>
      </a:accent5>
      <a:accent6>
        <a:srgbClr val="C00000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505</Words>
  <Application>Microsoft Office PowerPoint</Application>
  <PresentationFormat>宽屏</PresentationFormat>
  <Paragraphs>132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OPPOSans B</vt:lpstr>
      <vt:lpstr>Arial</vt:lpstr>
      <vt:lpstr>Source Han Sans CN Bold</vt:lpstr>
      <vt:lpstr>OPPOSans H</vt:lpstr>
      <vt:lpstr>思源黑体 CN Regular</vt:lpstr>
      <vt:lpstr>Source Han Sans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屿 川</cp:lastModifiedBy>
  <cp:revision>1</cp:revision>
  <dcterms:modified xsi:type="dcterms:W3CDTF">2025-06-13T02:58:18Z</dcterms:modified>
</cp:coreProperties>
</file>